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6" d="100"/>
          <a:sy n="116" d="100"/>
        </p:scale>
        <p:origin x="-252"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8BA47-5EEC-4049-85C0-F2816CC03E3C}" type="doc">
      <dgm:prSet loTypeId="urn:microsoft.com/office/officeart/2005/8/layout/default#9" loCatId="" qsTypeId="urn:microsoft.com/office/officeart/2005/8/quickstyle/simple1" qsCatId="simple" csTypeId="urn:microsoft.com/office/officeart/2005/8/colors/colorful3" csCatId="colorful" phldr="1"/>
      <dgm:spPr/>
    </dgm:pt>
    <dgm:pt modelId="{6A093699-3F12-CA40-88DE-1C68BC5A106B}">
      <dgm:prSet phldrT="[Text]" custT="1"/>
      <dgm:spPr/>
      <dgm:t>
        <a:bodyPr/>
        <a:lstStyle/>
        <a:p>
          <a:r>
            <a:rPr lang="en-US" sz="1600" dirty="0" smtClean="0"/>
            <a:t>Friendly &amp; Sociable</a:t>
          </a:r>
          <a:endParaRPr lang="en-US" sz="1600" b="1" dirty="0"/>
        </a:p>
      </dgm:t>
    </dgm:pt>
    <dgm:pt modelId="{4182186B-B7B8-FB46-A806-DBD621520A1A}" type="parTrans" cxnId="{9CEA31A0-D33F-9A43-A22E-3EED2F0E3A2C}">
      <dgm:prSet/>
      <dgm:spPr/>
      <dgm:t>
        <a:bodyPr/>
        <a:lstStyle/>
        <a:p>
          <a:endParaRPr lang="en-US" sz="1100" b="1"/>
        </a:p>
      </dgm:t>
    </dgm:pt>
    <dgm:pt modelId="{93C6842A-4CC5-1B41-A5A6-4DB237BECAE3}" type="sibTrans" cxnId="{9CEA31A0-D33F-9A43-A22E-3EED2F0E3A2C}">
      <dgm:prSet/>
      <dgm:spPr/>
      <dgm:t>
        <a:bodyPr/>
        <a:lstStyle/>
        <a:p>
          <a:endParaRPr lang="en-US" sz="1100" b="1"/>
        </a:p>
      </dgm:t>
    </dgm:pt>
    <dgm:pt modelId="{1A443FCE-5007-564A-908E-9D02CEE9ECCA}">
      <dgm:prSet phldrT="[Text]" custT="1"/>
      <dgm:spPr/>
      <dgm:t>
        <a:bodyPr/>
        <a:lstStyle/>
        <a:p>
          <a:r>
            <a:rPr lang="en-US" sz="1600" dirty="0" smtClean="0"/>
            <a:t>Well-Connected</a:t>
          </a:r>
          <a:endParaRPr lang="en-US" sz="1600" b="1" dirty="0"/>
        </a:p>
      </dgm:t>
    </dgm:pt>
    <dgm:pt modelId="{4172CBFE-15BC-634E-A1A8-579F34BEED2E}" type="parTrans" cxnId="{44F58059-8DB0-3B4F-907C-C13393AC47F2}">
      <dgm:prSet/>
      <dgm:spPr/>
      <dgm:t>
        <a:bodyPr/>
        <a:lstStyle/>
        <a:p>
          <a:endParaRPr lang="en-US" sz="1100" b="1"/>
        </a:p>
      </dgm:t>
    </dgm:pt>
    <dgm:pt modelId="{3CF02092-6573-164B-8F84-8D9D9B6A1A0B}" type="sibTrans" cxnId="{44F58059-8DB0-3B4F-907C-C13393AC47F2}">
      <dgm:prSet/>
      <dgm:spPr/>
      <dgm:t>
        <a:bodyPr/>
        <a:lstStyle/>
        <a:p>
          <a:endParaRPr lang="en-US" sz="1100" b="1"/>
        </a:p>
      </dgm:t>
    </dgm:pt>
    <dgm:pt modelId="{09F63011-09D6-854E-B773-C6EAB8CFABE3}">
      <dgm:prSet phldrT="[Text]" custT="1"/>
      <dgm:spPr/>
      <dgm:t>
        <a:bodyPr/>
        <a:lstStyle/>
        <a:p>
          <a:r>
            <a:rPr lang="en-US" sz="1600" dirty="0" smtClean="0"/>
            <a:t>Young Entrepreneurs</a:t>
          </a:r>
          <a:endParaRPr lang="en-US" sz="1600" b="1" dirty="0"/>
        </a:p>
      </dgm:t>
    </dgm:pt>
    <dgm:pt modelId="{E2E25ECF-24D9-1645-A3F3-BF0539CBC233}" type="parTrans" cxnId="{B8F550B7-83CE-8843-BE70-1B532BE410C8}">
      <dgm:prSet/>
      <dgm:spPr/>
      <dgm:t>
        <a:bodyPr/>
        <a:lstStyle/>
        <a:p>
          <a:endParaRPr lang="en-US" sz="1100" b="1"/>
        </a:p>
      </dgm:t>
    </dgm:pt>
    <dgm:pt modelId="{E562E749-ED8C-A046-9367-07DA3B5A9674}" type="sibTrans" cxnId="{B8F550B7-83CE-8843-BE70-1B532BE410C8}">
      <dgm:prSet/>
      <dgm:spPr/>
      <dgm:t>
        <a:bodyPr/>
        <a:lstStyle/>
        <a:p>
          <a:endParaRPr lang="en-US" sz="1100" b="1"/>
        </a:p>
      </dgm:t>
    </dgm:pt>
    <dgm:pt modelId="{BBDD237C-3C95-6546-8B9A-F2727ED6DEAD}">
      <dgm:prSet phldrT="[Text]" custT="1"/>
      <dgm:spPr/>
      <dgm:t>
        <a:bodyPr/>
        <a:lstStyle/>
        <a:p>
          <a:r>
            <a:rPr lang="en-US" sz="1600" dirty="0" smtClean="0"/>
            <a:t>Organized &amp; Reliable</a:t>
          </a:r>
          <a:endParaRPr lang="en-US" sz="1600" b="1" dirty="0"/>
        </a:p>
      </dgm:t>
    </dgm:pt>
    <dgm:pt modelId="{651E5EDE-53D3-FA40-9A08-04BC18B74916}" type="parTrans" cxnId="{E0E5A062-1AE7-CC40-9530-A5D204073040}">
      <dgm:prSet/>
      <dgm:spPr/>
      <dgm:t>
        <a:bodyPr/>
        <a:lstStyle/>
        <a:p>
          <a:endParaRPr lang="en-US" sz="1100" b="1"/>
        </a:p>
      </dgm:t>
    </dgm:pt>
    <dgm:pt modelId="{89008122-395B-8945-8293-7D5781210FFD}" type="sibTrans" cxnId="{E0E5A062-1AE7-CC40-9530-A5D204073040}">
      <dgm:prSet/>
      <dgm:spPr/>
      <dgm:t>
        <a:bodyPr/>
        <a:lstStyle/>
        <a:p>
          <a:endParaRPr lang="en-US" sz="1100" b="1"/>
        </a:p>
      </dgm:t>
    </dgm:pt>
    <dgm:pt modelId="{A264222B-348B-914F-9111-C58415FCA79D}" type="pres">
      <dgm:prSet presAssocID="{0828BA47-5EEC-4049-85C0-F2816CC03E3C}" presName="diagram" presStyleCnt="0">
        <dgm:presLayoutVars>
          <dgm:dir/>
          <dgm:resizeHandles val="exact"/>
        </dgm:presLayoutVars>
      </dgm:prSet>
      <dgm:spPr/>
    </dgm:pt>
    <dgm:pt modelId="{F9B5C8F1-CD6C-1B45-A729-1D186C7D8188}" type="pres">
      <dgm:prSet presAssocID="{6A093699-3F12-CA40-88DE-1C68BC5A106B}" presName="node" presStyleLbl="node1" presStyleIdx="0" presStyleCnt="4">
        <dgm:presLayoutVars>
          <dgm:bulletEnabled val="1"/>
        </dgm:presLayoutVars>
      </dgm:prSet>
      <dgm:spPr/>
      <dgm:t>
        <a:bodyPr/>
        <a:lstStyle/>
        <a:p>
          <a:endParaRPr lang="en-US"/>
        </a:p>
      </dgm:t>
    </dgm:pt>
    <dgm:pt modelId="{ACD0564F-9E31-8448-9C3D-A773266B5DEE}" type="pres">
      <dgm:prSet presAssocID="{93C6842A-4CC5-1B41-A5A6-4DB237BECAE3}" presName="sibTrans" presStyleCnt="0"/>
      <dgm:spPr/>
    </dgm:pt>
    <dgm:pt modelId="{8394F67E-A24B-CD43-833F-2E6E12872DE6}" type="pres">
      <dgm:prSet presAssocID="{1A443FCE-5007-564A-908E-9D02CEE9ECCA}" presName="node" presStyleLbl="node1" presStyleIdx="1" presStyleCnt="4">
        <dgm:presLayoutVars>
          <dgm:bulletEnabled val="1"/>
        </dgm:presLayoutVars>
      </dgm:prSet>
      <dgm:spPr/>
      <dgm:t>
        <a:bodyPr/>
        <a:lstStyle/>
        <a:p>
          <a:endParaRPr lang="en-US"/>
        </a:p>
      </dgm:t>
    </dgm:pt>
    <dgm:pt modelId="{EF68F76D-CE7F-EC4B-BFAF-EAD6BA1A7D33}" type="pres">
      <dgm:prSet presAssocID="{3CF02092-6573-164B-8F84-8D9D9B6A1A0B}" presName="sibTrans" presStyleCnt="0"/>
      <dgm:spPr/>
    </dgm:pt>
    <dgm:pt modelId="{F866E947-56C8-E246-849A-E4A402985B90}" type="pres">
      <dgm:prSet presAssocID="{09F63011-09D6-854E-B773-C6EAB8CFABE3}" presName="node" presStyleLbl="node1" presStyleIdx="2" presStyleCnt="4">
        <dgm:presLayoutVars>
          <dgm:bulletEnabled val="1"/>
        </dgm:presLayoutVars>
      </dgm:prSet>
      <dgm:spPr/>
      <dgm:t>
        <a:bodyPr/>
        <a:lstStyle/>
        <a:p>
          <a:endParaRPr lang="en-US"/>
        </a:p>
      </dgm:t>
    </dgm:pt>
    <dgm:pt modelId="{2251745D-CD9C-EA4C-817F-B7B452AE1B5C}" type="pres">
      <dgm:prSet presAssocID="{E562E749-ED8C-A046-9367-07DA3B5A9674}" presName="sibTrans" presStyleCnt="0"/>
      <dgm:spPr/>
    </dgm:pt>
    <dgm:pt modelId="{7C1568AE-21E4-4246-8B6C-AA2EC844C208}" type="pres">
      <dgm:prSet presAssocID="{BBDD237C-3C95-6546-8B9A-F2727ED6DEAD}" presName="node" presStyleLbl="node1" presStyleIdx="3" presStyleCnt="4">
        <dgm:presLayoutVars>
          <dgm:bulletEnabled val="1"/>
        </dgm:presLayoutVars>
      </dgm:prSet>
      <dgm:spPr/>
      <dgm:t>
        <a:bodyPr/>
        <a:lstStyle/>
        <a:p>
          <a:endParaRPr lang="en-US"/>
        </a:p>
      </dgm:t>
    </dgm:pt>
  </dgm:ptLst>
  <dgm:cxnLst>
    <dgm:cxn modelId="{44F58059-8DB0-3B4F-907C-C13393AC47F2}" srcId="{0828BA47-5EEC-4049-85C0-F2816CC03E3C}" destId="{1A443FCE-5007-564A-908E-9D02CEE9ECCA}" srcOrd="1" destOrd="0" parTransId="{4172CBFE-15BC-634E-A1A8-579F34BEED2E}" sibTransId="{3CF02092-6573-164B-8F84-8D9D9B6A1A0B}"/>
    <dgm:cxn modelId="{9CEA31A0-D33F-9A43-A22E-3EED2F0E3A2C}" srcId="{0828BA47-5EEC-4049-85C0-F2816CC03E3C}" destId="{6A093699-3F12-CA40-88DE-1C68BC5A106B}" srcOrd="0" destOrd="0" parTransId="{4182186B-B7B8-FB46-A806-DBD621520A1A}" sibTransId="{93C6842A-4CC5-1B41-A5A6-4DB237BECAE3}"/>
    <dgm:cxn modelId="{B3A58138-879C-4CEC-BD8F-3D08399543BE}" type="presOf" srcId="{09F63011-09D6-854E-B773-C6EAB8CFABE3}" destId="{F866E947-56C8-E246-849A-E4A402985B90}" srcOrd="0" destOrd="0" presId="urn:microsoft.com/office/officeart/2005/8/layout/default#9"/>
    <dgm:cxn modelId="{A2EB3CDA-D3AB-48F6-83D9-FDF9E569BC72}" type="presOf" srcId="{6A093699-3F12-CA40-88DE-1C68BC5A106B}" destId="{F9B5C8F1-CD6C-1B45-A729-1D186C7D8188}" srcOrd="0" destOrd="0" presId="urn:microsoft.com/office/officeart/2005/8/layout/default#9"/>
    <dgm:cxn modelId="{B8F550B7-83CE-8843-BE70-1B532BE410C8}" srcId="{0828BA47-5EEC-4049-85C0-F2816CC03E3C}" destId="{09F63011-09D6-854E-B773-C6EAB8CFABE3}" srcOrd="2" destOrd="0" parTransId="{E2E25ECF-24D9-1645-A3F3-BF0539CBC233}" sibTransId="{E562E749-ED8C-A046-9367-07DA3B5A9674}"/>
    <dgm:cxn modelId="{7A7722FF-3CBB-4DC8-8B75-00BA86908E2B}" type="presOf" srcId="{BBDD237C-3C95-6546-8B9A-F2727ED6DEAD}" destId="{7C1568AE-21E4-4246-8B6C-AA2EC844C208}" srcOrd="0" destOrd="0" presId="urn:microsoft.com/office/officeart/2005/8/layout/default#9"/>
    <dgm:cxn modelId="{E0E5A062-1AE7-CC40-9530-A5D204073040}" srcId="{0828BA47-5EEC-4049-85C0-F2816CC03E3C}" destId="{BBDD237C-3C95-6546-8B9A-F2727ED6DEAD}" srcOrd="3" destOrd="0" parTransId="{651E5EDE-53D3-FA40-9A08-04BC18B74916}" sibTransId="{89008122-395B-8945-8293-7D5781210FFD}"/>
    <dgm:cxn modelId="{903BA640-FEDC-489B-B8F3-FF104911560E}" type="presOf" srcId="{1A443FCE-5007-564A-908E-9D02CEE9ECCA}" destId="{8394F67E-A24B-CD43-833F-2E6E12872DE6}" srcOrd="0" destOrd="0" presId="urn:microsoft.com/office/officeart/2005/8/layout/default#9"/>
    <dgm:cxn modelId="{77C753DA-21B2-4EE2-869E-2BD5799C55CF}" type="presOf" srcId="{0828BA47-5EEC-4049-85C0-F2816CC03E3C}" destId="{A264222B-348B-914F-9111-C58415FCA79D}" srcOrd="0" destOrd="0" presId="urn:microsoft.com/office/officeart/2005/8/layout/default#9"/>
    <dgm:cxn modelId="{360FEA6C-D3BB-452F-8A80-E5884C94E126}" type="presParOf" srcId="{A264222B-348B-914F-9111-C58415FCA79D}" destId="{F9B5C8F1-CD6C-1B45-A729-1D186C7D8188}" srcOrd="0" destOrd="0" presId="urn:microsoft.com/office/officeart/2005/8/layout/default#9"/>
    <dgm:cxn modelId="{32BE593C-A8FC-4106-A1E7-B1866AED9BBA}" type="presParOf" srcId="{A264222B-348B-914F-9111-C58415FCA79D}" destId="{ACD0564F-9E31-8448-9C3D-A773266B5DEE}" srcOrd="1" destOrd="0" presId="urn:microsoft.com/office/officeart/2005/8/layout/default#9"/>
    <dgm:cxn modelId="{D3DBF252-CD30-41E1-AF4E-D5C0E9EC6F13}" type="presParOf" srcId="{A264222B-348B-914F-9111-C58415FCA79D}" destId="{8394F67E-A24B-CD43-833F-2E6E12872DE6}" srcOrd="2" destOrd="0" presId="urn:microsoft.com/office/officeart/2005/8/layout/default#9"/>
    <dgm:cxn modelId="{0F05DE8B-3A66-41ED-92EE-B963F97F722F}" type="presParOf" srcId="{A264222B-348B-914F-9111-C58415FCA79D}" destId="{EF68F76D-CE7F-EC4B-BFAF-EAD6BA1A7D33}" srcOrd="3" destOrd="0" presId="urn:microsoft.com/office/officeart/2005/8/layout/default#9"/>
    <dgm:cxn modelId="{55EC2B59-2FC5-4702-914D-F0A3D546A153}" type="presParOf" srcId="{A264222B-348B-914F-9111-C58415FCA79D}" destId="{F866E947-56C8-E246-849A-E4A402985B90}" srcOrd="4" destOrd="0" presId="urn:microsoft.com/office/officeart/2005/8/layout/default#9"/>
    <dgm:cxn modelId="{275348DE-3B50-4725-9CEE-E65E2D6D544B}" type="presParOf" srcId="{A264222B-348B-914F-9111-C58415FCA79D}" destId="{2251745D-CD9C-EA4C-817F-B7B452AE1B5C}" srcOrd="5" destOrd="0" presId="urn:microsoft.com/office/officeart/2005/8/layout/default#9"/>
    <dgm:cxn modelId="{56E885F3-3ED5-4679-B7AA-46A123D05618}" type="presParOf" srcId="{A264222B-348B-914F-9111-C58415FCA79D}" destId="{7C1568AE-21E4-4246-8B6C-AA2EC844C208}" srcOrd="6" destOrd="0" presId="urn:microsoft.com/office/officeart/2005/8/layout/default#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8BA47-5EEC-4049-85C0-F2816CC03E3C}" type="doc">
      <dgm:prSet loTypeId="urn:microsoft.com/office/officeart/2005/8/layout/default#10" loCatId="" qsTypeId="urn:microsoft.com/office/officeart/2005/8/quickstyle/simple1" qsCatId="simple" csTypeId="urn:microsoft.com/office/officeart/2005/8/colors/colorful3" csCatId="colorful" phldr="1"/>
      <dgm:spPr/>
    </dgm:pt>
    <dgm:pt modelId="{6A093699-3F12-CA40-88DE-1C68BC5A106B}">
      <dgm:prSet phldrT="[Text]" custT="1"/>
      <dgm:spPr/>
      <dgm:t>
        <a:bodyPr/>
        <a:lstStyle/>
        <a:p>
          <a:r>
            <a:rPr lang="en-US" sz="1600" dirty="0" smtClean="0"/>
            <a:t>Go </a:t>
          </a:r>
          <a:r>
            <a:rPr lang="en-US" sz="1600" dirty="0" err="1" smtClean="0"/>
            <a:t>Nows</a:t>
          </a:r>
          <a:r>
            <a:rPr lang="en-US" sz="1600" dirty="0" smtClean="0"/>
            <a:t> </a:t>
          </a:r>
          <a:endParaRPr lang="en-US" sz="1600" b="1" dirty="0"/>
        </a:p>
      </dgm:t>
    </dgm:pt>
    <dgm:pt modelId="{4182186B-B7B8-FB46-A806-DBD621520A1A}" type="parTrans" cxnId="{9CEA31A0-D33F-9A43-A22E-3EED2F0E3A2C}">
      <dgm:prSet/>
      <dgm:spPr/>
      <dgm:t>
        <a:bodyPr/>
        <a:lstStyle/>
        <a:p>
          <a:endParaRPr lang="en-US" sz="1100" b="1"/>
        </a:p>
      </dgm:t>
    </dgm:pt>
    <dgm:pt modelId="{93C6842A-4CC5-1B41-A5A6-4DB237BECAE3}" type="sibTrans" cxnId="{9CEA31A0-D33F-9A43-A22E-3EED2F0E3A2C}">
      <dgm:prSet/>
      <dgm:spPr/>
      <dgm:t>
        <a:bodyPr/>
        <a:lstStyle/>
        <a:p>
          <a:endParaRPr lang="en-US" sz="1100" b="1"/>
        </a:p>
      </dgm:t>
    </dgm:pt>
    <dgm:pt modelId="{1A443FCE-5007-564A-908E-9D02CEE9ECCA}">
      <dgm:prSet phldrT="[Text]" custT="1"/>
      <dgm:spPr/>
      <dgm:t>
        <a:bodyPr/>
        <a:lstStyle/>
        <a:p>
          <a:r>
            <a:rPr lang="en-US" sz="1600" dirty="0" smtClean="0"/>
            <a:t>Professionals</a:t>
          </a:r>
          <a:br>
            <a:rPr lang="en-US" sz="1600" dirty="0" smtClean="0"/>
          </a:br>
          <a:r>
            <a:rPr lang="en-US" sz="1600" dirty="0" smtClean="0"/>
            <a:t>(All Kinds)</a:t>
          </a:r>
          <a:endParaRPr lang="en-US" sz="1600" b="1" dirty="0"/>
        </a:p>
      </dgm:t>
    </dgm:pt>
    <dgm:pt modelId="{4172CBFE-15BC-634E-A1A8-579F34BEED2E}" type="parTrans" cxnId="{44F58059-8DB0-3B4F-907C-C13393AC47F2}">
      <dgm:prSet/>
      <dgm:spPr/>
      <dgm:t>
        <a:bodyPr/>
        <a:lstStyle/>
        <a:p>
          <a:endParaRPr lang="en-US" sz="1100" b="1"/>
        </a:p>
      </dgm:t>
    </dgm:pt>
    <dgm:pt modelId="{3CF02092-6573-164B-8F84-8D9D9B6A1A0B}" type="sibTrans" cxnId="{44F58059-8DB0-3B4F-907C-C13393AC47F2}">
      <dgm:prSet/>
      <dgm:spPr/>
      <dgm:t>
        <a:bodyPr/>
        <a:lstStyle/>
        <a:p>
          <a:endParaRPr lang="en-US" sz="1100" b="1"/>
        </a:p>
      </dgm:t>
    </dgm:pt>
    <dgm:pt modelId="{09F63011-09D6-854E-B773-C6EAB8CFABE3}">
      <dgm:prSet phldrT="[Text]" custT="1"/>
      <dgm:spPr/>
      <dgm:t>
        <a:bodyPr/>
        <a:lstStyle/>
        <a:p>
          <a:r>
            <a:rPr lang="en-US" sz="1600" dirty="0" smtClean="0"/>
            <a:t>Management Skills</a:t>
          </a:r>
          <a:endParaRPr lang="en-US" sz="1600" b="1" dirty="0"/>
        </a:p>
      </dgm:t>
    </dgm:pt>
    <dgm:pt modelId="{E2E25ECF-24D9-1645-A3F3-BF0539CBC233}" type="parTrans" cxnId="{B8F550B7-83CE-8843-BE70-1B532BE410C8}">
      <dgm:prSet/>
      <dgm:spPr/>
      <dgm:t>
        <a:bodyPr/>
        <a:lstStyle/>
        <a:p>
          <a:endParaRPr lang="en-US" sz="1100" b="1"/>
        </a:p>
      </dgm:t>
    </dgm:pt>
    <dgm:pt modelId="{E562E749-ED8C-A046-9367-07DA3B5A9674}" type="sibTrans" cxnId="{B8F550B7-83CE-8843-BE70-1B532BE410C8}">
      <dgm:prSet/>
      <dgm:spPr/>
      <dgm:t>
        <a:bodyPr/>
        <a:lstStyle/>
        <a:p>
          <a:endParaRPr lang="en-US" sz="1100" b="1"/>
        </a:p>
      </dgm:t>
    </dgm:pt>
    <dgm:pt modelId="{BBDD237C-3C95-6546-8B9A-F2727ED6DEAD}">
      <dgm:prSet phldrT="[Text]" custT="1"/>
      <dgm:spPr/>
      <dgm:t>
        <a:bodyPr/>
        <a:lstStyle/>
        <a:p>
          <a:r>
            <a:rPr lang="en-US" sz="1600" dirty="0" smtClean="0"/>
            <a:t>UFO </a:t>
          </a:r>
          <a:br>
            <a:rPr lang="en-US" sz="1600" dirty="0" smtClean="0"/>
          </a:br>
          <a:r>
            <a:rPr lang="en-US" sz="1600" dirty="0" smtClean="0"/>
            <a:t>Prospects</a:t>
          </a:r>
          <a:endParaRPr lang="en-US" sz="1600" b="1" dirty="0"/>
        </a:p>
      </dgm:t>
    </dgm:pt>
    <dgm:pt modelId="{651E5EDE-53D3-FA40-9A08-04BC18B74916}" type="parTrans" cxnId="{E0E5A062-1AE7-CC40-9530-A5D204073040}">
      <dgm:prSet/>
      <dgm:spPr/>
      <dgm:t>
        <a:bodyPr/>
        <a:lstStyle/>
        <a:p>
          <a:endParaRPr lang="en-US" sz="1100" b="1"/>
        </a:p>
      </dgm:t>
    </dgm:pt>
    <dgm:pt modelId="{89008122-395B-8945-8293-7D5781210FFD}" type="sibTrans" cxnId="{E0E5A062-1AE7-CC40-9530-A5D204073040}">
      <dgm:prSet/>
      <dgm:spPr/>
      <dgm:t>
        <a:bodyPr/>
        <a:lstStyle/>
        <a:p>
          <a:endParaRPr lang="en-US" sz="1100" b="1"/>
        </a:p>
      </dgm:t>
    </dgm:pt>
    <dgm:pt modelId="{EA67D505-3432-8244-A6DB-4CDDA54962C0}" type="pres">
      <dgm:prSet presAssocID="{0828BA47-5EEC-4049-85C0-F2816CC03E3C}" presName="diagram" presStyleCnt="0">
        <dgm:presLayoutVars>
          <dgm:dir/>
          <dgm:resizeHandles val="exact"/>
        </dgm:presLayoutVars>
      </dgm:prSet>
      <dgm:spPr/>
    </dgm:pt>
    <dgm:pt modelId="{139A2CCF-2164-0341-8603-1ECF32C39EC7}" type="pres">
      <dgm:prSet presAssocID="{6A093699-3F12-CA40-88DE-1C68BC5A106B}" presName="node" presStyleLbl="node1" presStyleIdx="0" presStyleCnt="4">
        <dgm:presLayoutVars>
          <dgm:bulletEnabled val="1"/>
        </dgm:presLayoutVars>
      </dgm:prSet>
      <dgm:spPr/>
      <dgm:t>
        <a:bodyPr/>
        <a:lstStyle/>
        <a:p>
          <a:endParaRPr lang="en-US"/>
        </a:p>
      </dgm:t>
    </dgm:pt>
    <dgm:pt modelId="{9973FC80-BC72-7E49-8AF1-ED75692ED581}" type="pres">
      <dgm:prSet presAssocID="{93C6842A-4CC5-1B41-A5A6-4DB237BECAE3}" presName="sibTrans" presStyleCnt="0"/>
      <dgm:spPr/>
    </dgm:pt>
    <dgm:pt modelId="{71A07B5E-A216-3C40-9FD2-E2A4F5A1A9F5}" type="pres">
      <dgm:prSet presAssocID="{1A443FCE-5007-564A-908E-9D02CEE9ECCA}" presName="node" presStyleLbl="node1" presStyleIdx="1" presStyleCnt="4">
        <dgm:presLayoutVars>
          <dgm:bulletEnabled val="1"/>
        </dgm:presLayoutVars>
      </dgm:prSet>
      <dgm:spPr/>
      <dgm:t>
        <a:bodyPr/>
        <a:lstStyle/>
        <a:p>
          <a:endParaRPr lang="en-US"/>
        </a:p>
      </dgm:t>
    </dgm:pt>
    <dgm:pt modelId="{CC89D36B-FB69-E346-AED4-D2C5D8E50835}" type="pres">
      <dgm:prSet presAssocID="{3CF02092-6573-164B-8F84-8D9D9B6A1A0B}" presName="sibTrans" presStyleCnt="0"/>
      <dgm:spPr/>
    </dgm:pt>
    <dgm:pt modelId="{5BDF4924-F03C-B94A-9AF5-EF1892B74AE2}" type="pres">
      <dgm:prSet presAssocID="{09F63011-09D6-854E-B773-C6EAB8CFABE3}" presName="node" presStyleLbl="node1" presStyleIdx="2" presStyleCnt="4">
        <dgm:presLayoutVars>
          <dgm:bulletEnabled val="1"/>
        </dgm:presLayoutVars>
      </dgm:prSet>
      <dgm:spPr/>
      <dgm:t>
        <a:bodyPr/>
        <a:lstStyle/>
        <a:p>
          <a:endParaRPr lang="en-US"/>
        </a:p>
      </dgm:t>
    </dgm:pt>
    <dgm:pt modelId="{03E51FB9-AFF2-1849-87A1-0119FC443865}" type="pres">
      <dgm:prSet presAssocID="{E562E749-ED8C-A046-9367-07DA3B5A9674}" presName="sibTrans" presStyleCnt="0"/>
      <dgm:spPr/>
    </dgm:pt>
    <dgm:pt modelId="{DEEA890C-48C8-9A46-9523-7AF4589B8AC9}" type="pres">
      <dgm:prSet presAssocID="{BBDD237C-3C95-6546-8B9A-F2727ED6DEAD}" presName="node" presStyleLbl="node1" presStyleIdx="3" presStyleCnt="4">
        <dgm:presLayoutVars>
          <dgm:bulletEnabled val="1"/>
        </dgm:presLayoutVars>
      </dgm:prSet>
      <dgm:spPr/>
      <dgm:t>
        <a:bodyPr/>
        <a:lstStyle/>
        <a:p>
          <a:endParaRPr lang="en-US"/>
        </a:p>
      </dgm:t>
    </dgm:pt>
  </dgm:ptLst>
  <dgm:cxnLst>
    <dgm:cxn modelId="{B8F550B7-83CE-8843-BE70-1B532BE410C8}" srcId="{0828BA47-5EEC-4049-85C0-F2816CC03E3C}" destId="{09F63011-09D6-854E-B773-C6EAB8CFABE3}" srcOrd="2" destOrd="0" parTransId="{E2E25ECF-24D9-1645-A3F3-BF0539CBC233}" sibTransId="{E562E749-ED8C-A046-9367-07DA3B5A9674}"/>
    <dgm:cxn modelId="{9CEA31A0-D33F-9A43-A22E-3EED2F0E3A2C}" srcId="{0828BA47-5EEC-4049-85C0-F2816CC03E3C}" destId="{6A093699-3F12-CA40-88DE-1C68BC5A106B}" srcOrd="0" destOrd="0" parTransId="{4182186B-B7B8-FB46-A806-DBD621520A1A}" sibTransId="{93C6842A-4CC5-1B41-A5A6-4DB237BECAE3}"/>
    <dgm:cxn modelId="{44F58059-8DB0-3B4F-907C-C13393AC47F2}" srcId="{0828BA47-5EEC-4049-85C0-F2816CC03E3C}" destId="{1A443FCE-5007-564A-908E-9D02CEE9ECCA}" srcOrd="1" destOrd="0" parTransId="{4172CBFE-15BC-634E-A1A8-579F34BEED2E}" sibTransId="{3CF02092-6573-164B-8F84-8D9D9B6A1A0B}"/>
    <dgm:cxn modelId="{22B54DE6-85B2-4D4E-A50D-A11784697641}" type="presOf" srcId="{BBDD237C-3C95-6546-8B9A-F2727ED6DEAD}" destId="{DEEA890C-48C8-9A46-9523-7AF4589B8AC9}" srcOrd="0" destOrd="0" presId="urn:microsoft.com/office/officeart/2005/8/layout/default#10"/>
    <dgm:cxn modelId="{E0E5A062-1AE7-CC40-9530-A5D204073040}" srcId="{0828BA47-5EEC-4049-85C0-F2816CC03E3C}" destId="{BBDD237C-3C95-6546-8B9A-F2727ED6DEAD}" srcOrd="3" destOrd="0" parTransId="{651E5EDE-53D3-FA40-9A08-04BC18B74916}" sibTransId="{89008122-395B-8945-8293-7D5781210FFD}"/>
    <dgm:cxn modelId="{2DD974DA-5AFB-41C5-8BA9-9B4005B87BB9}" type="presOf" srcId="{6A093699-3F12-CA40-88DE-1C68BC5A106B}" destId="{139A2CCF-2164-0341-8603-1ECF32C39EC7}" srcOrd="0" destOrd="0" presId="urn:microsoft.com/office/officeart/2005/8/layout/default#10"/>
    <dgm:cxn modelId="{5C875EEF-5CB3-47A9-AF73-3B496938C1ED}" type="presOf" srcId="{0828BA47-5EEC-4049-85C0-F2816CC03E3C}" destId="{EA67D505-3432-8244-A6DB-4CDDA54962C0}" srcOrd="0" destOrd="0" presId="urn:microsoft.com/office/officeart/2005/8/layout/default#10"/>
    <dgm:cxn modelId="{08031176-0928-48F9-99ED-41097F082AA5}" type="presOf" srcId="{09F63011-09D6-854E-B773-C6EAB8CFABE3}" destId="{5BDF4924-F03C-B94A-9AF5-EF1892B74AE2}" srcOrd="0" destOrd="0" presId="urn:microsoft.com/office/officeart/2005/8/layout/default#10"/>
    <dgm:cxn modelId="{98E3C2DA-EAFA-43C3-B6C0-EC4EAFE2415B}" type="presOf" srcId="{1A443FCE-5007-564A-908E-9D02CEE9ECCA}" destId="{71A07B5E-A216-3C40-9FD2-E2A4F5A1A9F5}" srcOrd="0" destOrd="0" presId="urn:microsoft.com/office/officeart/2005/8/layout/default#10"/>
    <dgm:cxn modelId="{168E6C45-3134-40A3-9755-4C83F70DE1F9}" type="presParOf" srcId="{EA67D505-3432-8244-A6DB-4CDDA54962C0}" destId="{139A2CCF-2164-0341-8603-1ECF32C39EC7}" srcOrd="0" destOrd="0" presId="urn:microsoft.com/office/officeart/2005/8/layout/default#10"/>
    <dgm:cxn modelId="{20D3C2C3-7E2F-45B0-900A-0327967FD39F}" type="presParOf" srcId="{EA67D505-3432-8244-A6DB-4CDDA54962C0}" destId="{9973FC80-BC72-7E49-8AF1-ED75692ED581}" srcOrd="1" destOrd="0" presId="urn:microsoft.com/office/officeart/2005/8/layout/default#10"/>
    <dgm:cxn modelId="{BBE4D2A1-5956-47B8-8491-97845D1515A4}" type="presParOf" srcId="{EA67D505-3432-8244-A6DB-4CDDA54962C0}" destId="{71A07B5E-A216-3C40-9FD2-E2A4F5A1A9F5}" srcOrd="2" destOrd="0" presId="urn:microsoft.com/office/officeart/2005/8/layout/default#10"/>
    <dgm:cxn modelId="{E6102FD1-3C49-4EA7-B334-159992718CA3}" type="presParOf" srcId="{EA67D505-3432-8244-A6DB-4CDDA54962C0}" destId="{CC89D36B-FB69-E346-AED4-D2C5D8E50835}" srcOrd="3" destOrd="0" presId="urn:microsoft.com/office/officeart/2005/8/layout/default#10"/>
    <dgm:cxn modelId="{086A8122-F18C-446C-BB46-2B0EDE1D0E2A}" type="presParOf" srcId="{EA67D505-3432-8244-A6DB-4CDDA54962C0}" destId="{5BDF4924-F03C-B94A-9AF5-EF1892B74AE2}" srcOrd="4" destOrd="0" presId="urn:microsoft.com/office/officeart/2005/8/layout/default#10"/>
    <dgm:cxn modelId="{7EB3940D-3EBD-4A56-B0EE-D252AD7D2CC1}" type="presParOf" srcId="{EA67D505-3432-8244-A6DB-4CDDA54962C0}" destId="{03E51FB9-AFF2-1849-87A1-0119FC443865}" srcOrd="5" destOrd="0" presId="urn:microsoft.com/office/officeart/2005/8/layout/default#10"/>
    <dgm:cxn modelId="{5A4F88DE-75F7-4165-ABA9-AC9D089CC9D1}" type="presParOf" srcId="{EA67D505-3432-8244-A6DB-4CDDA54962C0}" destId="{DEEA890C-48C8-9A46-9523-7AF4589B8AC9}" srcOrd="6" destOrd="0" presId="urn:microsoft.com/office/officeart/2005/8/layout/default#10"/>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C8F1-CD6C-1B45-A729-1D186C7D8188}">
      <dsp:nvSpPr>
        <dsp:cNvPr id="0" name=""/>
        <dsp:cNvSpPr/>
      </dsp:nvSpPr>
      <dsp:spPr>
        <a:xfrm>
          <a:off x="381" y="519121"/>
          <a:ext cx="1487351" cy="89241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Friendly &amp; Sociable</a:t>
          </a:r>
          <a:endParaRPr lang="en-US" sz="1600" b="1" kern="1200" dirty="0"/>
        </a:p>
      </dsp:txBody>
      <dsp:txXfrm>
        <a:off x="381" y="519121"/>
        <a:ext cx="1487351" cy="892410"/>
      </dsp:txXfrm>
    </dsp:sp>
    <dsp:sp modelId="{8394F67E-A24B-CD43-833F-2E6E12872DE6}">
      <dsp:nvSpPr>
        <dsp:cNvPr id="0" name=""/>
        <dsp:cNvSpPr/>
      </dsp:nvSpPr>
      <dsp:spPr>
        <a:xfrm>
          <a:off x="1636467" y="519121"/>
          <a:ext cx="1487351" cy="892410"/>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Well-Connected</a:t>
          </a:r>
          <a:endParaRPr lang="en-US" sz="1600" b="1" kern="1200" dirty="0"/>
        </a:p>
      </dsp:txBody>
      <dsp:txXfrm>
        <a:off x="1636467" y="519121"/>
        <a:ext cx="1487351" cy="892410"/>
      </dsp:txXfrm>
    </dsp:sp>
    <dsp:sp modelId="{F866E947-56C8-E246-849A-E4A402985B90}">
      <dsp:nvSpPr>
        <dsp:cNvPr id="0" name=""/>
        <dsp:cNvSpPr/>
      </dsp:nvSpPr>
      <dsp:spPr>
        <a:xfrm>
          <a:off x="381" y="1560267"/>
          <a:ext cx="1487351" cy="892410"/>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Young Entrepreneurs</a:t>
          </a:r>
          <a:endParaRPr lang="en-US" sz="1600" b="1" kern="1200" dirty="0"/>
        </a:p>
      </dsp:txBody>
      <dsp:txXfrm>
        <a:off x="381" y="1560267"/>
        <a:ext cx="1487351" cy="892410"/>
      </dsp:txXfrm>
    </dsp:sp>
    <dsp:sp modelId="{7C1568AE-21E4-4246-8B6C-AA2EC844C208}">
      <dsp:nvSpPr>
        <dsp:cNvPr id="0" name=""/>
        <dsp:cNvSpPr/>
      </dsp:nvSpPr>
      <dsp:spPr>
        <a:xfrm>
          <a:off x="1636467" y="1560267"/>
          <a:ext cx="1487351" cy="89241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Organized &amp; Reliable</a:t>
          </a:r>
          <a:endParaRPr lang="en-US" sz="1600" b="1" kern="1200" dirty="0"/>
        </a:p>
      </dsp:txBody>
      <dsp:txXfrm>
        <a:off x="1636467" y="1560267"/>
        <a:ext cx="1487351" cy="892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A2CCF-2164-0341-8603-1ECF32C39EC7}">
      <dsp:nvSpPr>
        <dsp:cNvPr id="0" name=""/>
        <dsp:cNvSpPr/>
      </dsp:nvSpPr>
      <dsp:spPr>
        <a:xfrm>
          <a:off x="374" y="343900"/>
          <a:ext cx="1458748" cy="87524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Go </a:t>
          </a:r>
          <a:r>
            <a:rPr lang="en-US" sz="1600" kern="1200" dirty="0" err="1" smtClean="0"/>
            <a:t>Nows</a:t>
          </a:r>
          <a:r>
            <a:rPr lang="en-US" sz="1600" kern="1200" dirty="0" smtClean="0"/>
            <a:t> </a:t>
          </a:r>
          <a:endParaRPr lang="en-US" sz="1600" b="1" kern="1200" dirty="0"/>
        </a:p>
      </dsp:txBody>
      <dsp:txXfrm>
        <a:off x="374" y="343900"/>
        <a:ext cx="1458748" cy="875248"/>
      </dsp:txXfrm>
    </dsp:sp>
    <dsp:sp modelId="{71A07B5E-A216-3C40-9FD2-E2A4F5A1A9F5}">
      <dsp:nvSpPr>
        <dsp:cNvPr id="0" name=""/>
        <dsp:cNvSpPr/>
      </dsp:nvSpPr>
      <dsp:spPr>
        <a:xfrm>
          <a:off x="1604996" y="343900"/>
          <a:ext cx="1458748" cy="875248"/>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Professionals</a:t>
          </a:r>
          <a:br>
            <a:rPr lang="en-US" sz="1600" kern="1200" dirty="0" smtClean="0"/>
          </a:br>
          <a:r>
            <a:rPr lang="en-US" sz="1600" kern="1200" dirty="0" smtClean="0"/>
            <a:t>(All Kinds)</a:t>
          </a:r>
          <a:endParaRPr lang="en-US" sz="1600" b="1" kern="1200" dirty="0"/>
        </a:p>
      </dsp:txBody>
      <dsp:txXfrm>
        <a:off x="1604996" y="343900"/>
        <a:ext cx="1458748" cy="875248"/>
      </dsp:txXfrm>
    </dsp:sp>
    <dsp:sp modelId="{5BDF4924-F03C-B94A-9AF5-EF1892B74AE2}">
      <dsp:nvSpPr>
        <dsp:cNvPr id="0" name=""/>
        <dsp:cNvSpPr/>
      </dsp:nvSpPr>
      <dsp:spPr>
        <a:xfrm>
          <a:off x="374" y="1365024"/>
          <a:ext cx="1458748" cy="875248"/>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Management Skills</a:t>
          </a:r>
          <a:endParaRPr lang="en-US" sz="1600" b="1" kern="1200" dirty="0"/>
        </a:p>
      </dsp:txBody>
      <dsp:txXfrm>
        <a:off x="374" y="1365024"/>
        <a:ext cx="1458748" cy="875248"/>
      </dsp:txXfrm>
    </dsp:sp>
    <dsp:sp modelId="{DEEA890C-48C8-9A46-9523-7AF4589B8AC9}">
      <dsp:nvSpPr>
        <dsp:cNvPr id="0" name=""/>
        <dsp:cNvSpPr/>
      </dsp:nvSpPr>
      <dsp:spPr>
        <a:xfrm>
          <a:off x="1604996" y="1365024"/>
          <a:ext cx="1458748" cy="875248"/>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UFO </a:t>
          </a:r>
          <a:br>
            <a:rPr lang="en-US" sz="1600" kern="1200" dirty="0" smtClean="0"/>
          </a:br>
          <a:r>
            <a:rPr lang="en-US" sz="1600" kern="1200" dirty="0" smtClean="0"/>
            <a:t>Prospects</a:t>
          </a:r>
          <a:endParaRPr lang="en-US" sz="1600" b="1" kern="1200" dirty="0"/>
        </a:p>
      </dsp:txBody>
      <dsp:txXfrm>
        <a:off x="1604996" y="1365024"/>
        <a:ext cx="1458748" cy="8752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E8105F-5D0D-4243-A2B3-F170AEFD90C3}" type="datetimeFigureOut">
              <a:rPr lang="en-US" smtClean="0"/>
              <a:t>12/4/2014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87CC27-0E16-4CEF-9E15-A1B5E4DEF25D}" type="slidenum">
              <a:rPr lang="en-US" smtClean="0"/>
              <a:t>‹#›</a:t>
            </a:fld>
            <a:endParaRPr lang="en-US"/>
          </a:p>
        </p:txBody>
      </p:sp>
    </p:spTree>
    <p:extLst>
      <p:ext uri="{BB962C8B-B14F-4D97-AF65-F5344CB8AC3E}">
        <p14:creationId xmlns:p14="http://schemas.microsoft.com/office/powerpoint/2010/main" val="381131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Our program is lucrative now and in the future,</a:t>
            </a:r>
            <a:r>
              <a:rPr lang="en-US" baseline="0" dirty="0" smtClean="0">
                <a:latin typeface="Arial" pitchFamily="34" charset="0"/>
              </a:rPr>
              <a:t> thus making an excellent opportunity for expanding distribution with qualified prospects </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51268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smtClean="0"/>
              <a:t>Trainers Notes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Briefly describe</a:t>
            </a:r>
            <a:r>
              <a:rPr lang="en-US" baseline="0" dirty="0" smtClean="0"/>
              <a:t> the process.  Encourage prospects to check out mawc411.com for more information</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32222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smtClean="0"/>
              <a:t>Trainers Notes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Excellent way to expand your network</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Opportunities</a:t>
            </a:r>
            <a:r>
              <a:rPr lang="en-US" baseline="0" dirty="0" smtClean="0"/>
              <a:t> to build share of customer with your website clients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7415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spcBef>
                <a:spcPts val="413"/>
              </a:spcBef>
              <a:buFont typeface="Arial"/>
              <a:buChar char="•"/>
            </a:pPr>
            <a:r>
              <a:rPr lang="en-US" dirty="0" smtClean="0">
                <a:latin typeface="Arial" pitchFamily="34" charset="0"/>
                <a:ea typeface="MS Gothic" pitchFamily="49" charset="-128"/>
              </a:rPr>
              <a:t>What does that do for us?</a:t>
            </a:r>
          </a:p>
          <a:p>
            <a:pPr marL="174669" indent="-174669">
              <a:spcBef>
                <a:spcPts val="413"/>
              </a:spcBef>
              <a:buFont typeface="Arial"/>
              <a:buChar char="•"/>
            </a:pPr>
            <a:r>
              <a:rPr lang="en-US" dirty="0" smtClean="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74669" indent="-174669">
              <a:spcBef>
                <a:spcPts val="413"/>
              </a:spcBef>
              <a:buFont typeface="Arial"/>
              <a:buChar char="•"/>
            </a:pPr>
            <a:r>
              <a:rPr lang="en-US" dirty="0" smtClean="0">
                <a:latin typeface="Arial" pitchFamily="34" charset="0"/>
                <a:ea typeface="MS Gothic" pitchFamily="49" charset="-128"/>
              </a:rPr>
              <a:t>Second, by providing all the support, from sales to ongoing support with clients, all in multi-languages.</a:t>
            </a:r>
          </a:p>
          <a:p>
            <a:pPr marL="174669" indent="-174669">
              <a:spcBef>
                <a:spcPts val="413"/>
              </a:spcBef>
              <a:buFont typeface="Arial"/>
              <a:buChar char="•"/>
            </a:pPr>
            <a:r>
              <a:rPr lang="en-US" dirty="0" smtClean="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74669" indent="-174669">
              <a:spcBef>
                <a:spcPts val="413"/>
              </a:spcBef>
              <a:buFont typeface="Arial"/>
              <a:buChar char="•"/>
            </a:pPr>
            <a:r>
              <a:rPr lang="en-US" dirty="0" smtClean="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74669" indent="-174669">
              <a:spcBef>
                <a:spcPct val="0"/>
              </a:spcBef>
              <a:buFont typeface="Arial"/>
              <a:buChar char="•"/>
            </a:pPr>
            <a:endParaRPr lang="en-US" dirty="0" smtClean="0">
              <a:latin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36967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latin typeface="Arial" pitchFamily="34" charset="0"/>
              </a:rPr>
              <a:t>TRAINER’S NOTES:</a:t>
            </a:r>
          </a:p>
          <a:p>
            <a:pPr marL="174669" indent="-174669">
              <a:buFont typeface="Arial"/>
              <a:buChar char="•"/>
            </a:pPr>
            <a:r>
              <a:rPr lang="en-US" i="0" dirty="0" smtClean="0">
                <a:latin typeface="Arial" pitchFamily="34" charset="0"/>
              </a:rPr>
              <a:t>Take a minute to just hit the points really fast.</a:t>
            </a:r>
            <a:r>
              <a:rPr lang="en-US" i="0" baseline="0" dirty="0" smtClean="0">
                <a:latin typeface="Arial" pitchFamily="34" charset="0"/>
              </a:rPr>
              <a:t>  This is an impact slide to show that the profitability of our model is high! The potential is big and they have many opportunities to be successful.</a:t>
            </a:r>
            <a:endParaRPr lang="en-US" b="1" i="0" u="sng"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6439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eaLnBrk="1" hangingPunct="1">
              <a:buFontTx/>
              <a:buChar char="•"/>
            </a:pPr>
            <a:r>
              <a:rPr lang="en-US" dirty="0" smtClean="0">
                <a:latin typeface="Arial" pitchFamily="34" charset="0"/>
              </a:rPr>
              <a:t>Here are some talking points:</a:t>
            </a:r>
          </a:p>
          <a:p>
            <a:pPr lvl="1" eaLnBrk="1" hangingPunct="1">
              <a:buFontTx/>
              <a:buChar char="•"/>
            </a:pPr>
            <a:r>
              <a:rPr lang="en-US" baseline="0" dirty="0" smtClean="0">
                <a:latin typeface="Arial" pitchFamily="34" charset="0"/>
              </a:rPr>
              <a:t> We are all consumers of websites in our every day lives.  Think about where you read your news, socialize etc.  </a:t>
            </a:r>
          </a:p>
          <a:p>
            <a:pPr lvl="1" eaLnBrk="1" hangingPunct="1">
              <a:buFontTx/>
              <a:buChar char="•"/>
            </a:pPr>
            <a:r>
              <a:rPr lang="en-US" baseline="0" dirty="0" smtClean="0">
                <a:latin typeface="Arial" pitchFamily="34" charset="0"/>
              </a:rPr>
              <a:t> Would you agree that people are plugged in and get much of their information online?</a:t>
            </a:r>
          </a:p>
          <a:p>
            <a:pPr lvl="1" eaLnBrk="1" hangingPunct="1">
              <a:buFontTx/>
              <a:buChar char="•"/>
            </a:pPr>
            <a:r>
              <a:rPr lang="en-US" baseline="0" dirty="0" smtClean="0">
                <a:latin typeface="Arial" pitchFamily="34" charset="0"/>
              </a:rPr>
              <a:t> Businesses need to be online so they can interact with their customers and potential customers</a:t>
            </a:r>
          </a:p>
          <a:p>
            <a:pPr lvl="1" eaLnBrk="1" hangingPunct="1">
              <a:buFontTx/>
              <a:buChar char="•"/>
            </a:pPr>
            <a:r>
              <a:rPr lang="en-US" baseline="0" dirty="0" smtClean="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62948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eaLnBrk="1" hangingPunct="1">
              <a:buFontTx/>
              <a:buChar char="•"/>
            </a:pPr>
            <a:r>
              <a:rPr lang="en-US" dirty="0" smtClean="0">
                <a:latin typeface="Arial" pitchFamily="34" charset="0"/>
              </a:rPr>
              <a:t>Here are some talking points:</a:t>
            </a:r>
          </a:p>
          <a:p>
            <a:pPr lvl="1" eaLnBrk="1" hangingPunct="1">
              <a:buFontTx/>
              <a:buChar char="•"/>
            </a:pPr>
            <a:r>
              <a:rPr lang="en-US" baseline="0" dirty="0" smtClean="0">
                <a:latin typeface="Arial" pitchFamily="34" charset="0"/>
              </a:rPr>
              <a:t> We are all consumers of websites in our every day lives.  Think about where you read your news, socialize etc.  </a:t>
            </a:r>
          </a:p>
          <a:p>
            <a:pPr lvl="1" eaLnBrk="1" hangingPunct="1">
              <a:buFontTx/>
              <a:buChar char="•"/>
            </a:pPr>
            <a:r>
              <a:rPr lang="en-US" baseline="0" dirty="0" smtClean="0">
                <a:latin typeface="Arial" pitchFamily="34" charset="0"/>
              </a:rPr>
              <a:t> Would you agree that people are plugged in and get much of their information online?</a:t>
            </a:r>
          </a:p>
          <a:p>
            <a:pPr lvl="1" eaLnBrk="1" hangingPunct="1">
              <a:buFontTx/>
              <a:buChar char="•"/>
            </a:pPr>
            <a:r>
              <a:rPr lang="en-US" baseline="0" dirty="0" smtClean="0">
                <a:latin typeface="Arial" pitchFamily="34" charset="0"/>
              </a:rPr>
              <a:t> Businesses need to be online so they can interact with their customers and potential customers</a:t>
            </a:r>
          </a:p>
          <a:p>
            <a:pPr lvl="1" eaLnBrk="1" hangingPunct="1">
              <a:buFontTx/>
              <a:buChar char="•"/>
            </a:pPr>
            <a:r>
              <a:rPr lang="en-US" baseline="0" dirty="0" smtClean="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8400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9" indent="-174669">
              <a:buFont typeface="Arial"/>
              <a:buChar char="•"/>
            </a:pPr>
            <a:r>
              <a:rPr lang="en-US" i="0" dirty="0" smtClean="0">
                <a:latin typeface="Arial" pitchFamily="34" charset="0"/>
              </a:rPr>
              <a:t>Remember, it’s a strategic partnership.  We are all in business for ourselves, but not by ourselves.  You partner with two powerful companies as part of your business model, Market America which provides logistical and business development support and maWebCenters who provides the technology support and customer service</a:t>
            </a:r>
          </a:p>
          <a:p>
            <a:pPr marL="174669" indent="-174669">
              <a:buFont typeface="Arial"/>
              <a:buChar char="•"/>
            </a:pPr>
            <a:r>
              <a:rPr lang="en-US" i="0" dirty="0" smtClean="0">
                <a:latin typeface="Arial" pitchFamily="34" charset="0"/>
              </a:rPr>
              <a:t>Many companies these days rely on strategic partnerships to become stronger and have better longevity and success, you are doing the same thing but within </a:t>
            </a:r>
          </a:p>
          <a:p>
            <a:pPr marL="174669" indent="-174669">
              <a:buFont typeface="Arial"/>
              <a:buChar char="•"/>
            </a:pPr>
            <a:r>
              <a:rPr lang="en-US" i="0" dirty="0" smtClean="0">
                <a:latin typeface="Arial" pitchFamily="34" charset="0"/>
              </a:rPr>
              <a:t>Together we are helping small- medium sized businesses</a:t>
            </a:r>
            <a:r>
              <a:rPr lang="en-US" i="0" baseline="0" dirty="0" smtClean="0">
                <a:latin typeface="Arial" pitchFamily="34" charset="0"/>
              </a:rPr>
              <a:t> grow their business while simultaneously growing our own.</a:t>
            </a:r>
            <a:endParaRPr lang="en-US" i="0" dirty="0" smtClean="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683396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eaLnBrk="1" hangingPunct="1">
              <a:buFontTx/>
              <a:buChar char="•"/>
            </a:pPr>
            <a:r>
              <a:rPr lang="en-US" baseline="0" dirty="0" smtClean="0">
                <a:latin typeface="Arial" pitchFamily="34" charset="0"/>
              </a:rPr>
              <a:t> Introduce the concept of online marketing strategy verses just a website </a:t>
            </a:r>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707873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eaLnBrk="1" hangingPunct="1">
              <a:buFontTx/>
              <a:buChar char="•"/>
            </a:pPr>
            <a:r>
              <a:rPr lang="en-US" dirty="0" smtClean="0">
                <a:latin typeface="Arial" pitchFamily="34" charset="0"/>
              </a:rPr>
              <a:t>Here are some talking points:</a:t>
            </a:r>
          </a:p>
          <a:p>
            <a:pPr lvl="1" eaLnBrk="1" hangingPunct="1">
              <a:buFontTx/>
              <a:buChar char="•"/>
            </a:pPr>
            <a:r>
              <a:rPr lang="en-US" baseline="0" dirty="0" smtClean="0">
                <a:latin typeface="Arial" pitchFamily="34" charset="0"/>
              </a:rPr>
              <a:t> We are all consumers of websites in our every day lives.  Think about where you read your news, socialize etc.  </a:t>
            </a:r>
          </a:p>
          <a:p>
            <a:pPr lvl="1" eaLnBrk="1" hangingPunct="1">
              <a:buFontTx/>
              <a:buChar char="•"/>
            </a:pPr>
            <a:r>
              <a:rPr lang="en-US" baseline="0" dirty="0" smtClean="0">
                <a:latin typeface="Arial" pitchFamily="34" charset="0"/>
              </a:rPr>
              <a:t> Would you agree that people are plugged in and get much of their information online?</a:t>
            </a:r>
          </a:p>
          <a:p>
            <a:pPr lvl="1" eaLnBrk="1" hangingPunct="1">
              <a:buFontTx/>
              <a:buChar char="•"/>
            </a:pPr>
            <a:r>
              <a:rPr lang="en-US" baseline="0" dirty="0" smtClean="0">
                <a:latin typeface="Arial" pitchFamily="34" charset="0"/>
              </a:rPr>
              <a:t> Businesses need to be online so they can interact with their customers and potential customers</a:t>
            </a:r>
          </a:p>
          <a:p>
            <a:pPr lvl="1" eaLnBrk="1" hangingPunct="1">
              <a:buFontTx/>
              <a:buChar char="•"/>
            </a:pPr>
            <a:r>
              <a:rPr lang="en-US" baseline="0" dirty="0" smtClean="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881876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a:ln/>
        </p:spPr>
      </p:sp>
      <p:sp>
        <p:nvSpPr>
          <p:cNvPr id="448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86493" tIns="43247" rIns="86493" bIns="43247"/>
          <a:lstStyle/>
          <a:p>
            <a:endParaRPr lang="zh-TW">
              <a:cs typeface="新細明體" charset="0"/>
            </a:endParaRPr>
          </a:p>
        </p:txBody>
      </p:sp>
    </p:spTree>
    <p:extLst>
      <p:ext uri="{BB962C8B-B14F-4D97-AF65-F5344CB8AC3E}">
        <p14:creationId xmlns:p14="http://schemas.microsoft.com/office/powerpoint/2010/main" val="116250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When</a:t>
            </a:r>
            <a:r>
              <a:rPr lang="en-US" baseline="0" dirty="0" smtClean="0">
                <a:latin typeface="Arial" pitchFamily="34" charset="0"/>
              </a:rPr>
              <a:t> identifying great WCO candidates, it’s important to focus on the “kind of person” the prospect is rather than their just their profession</a:t>
            </a:r>
          </a:p>
          <a:p>
            <a:pPr marL="171412" indent="-171412">
              <a:buFont typeface="Arial"/>
              <a:buChar char="•"/>
            </a:pPr>
            <a:r>
              <a:rPr lang="en-US" baseline="0" dirty="0" smtClean="0">
                <a:latin typeface="Arial" pitchFamily="34" charset="0"/>
              </a:rPr>
              <a:t>Techies are not bad candidates. They simply aren’t the ONLY candidates</a:t>
            </a:r>
          </a:p>
          <a:p>
            <a:pPr marL="171412" indent="-171412">
              <a:buFont typeface="Arial"/>
              <a:buChar char="•"/>
            </a:pPr>
            <a:r>
              <a:rPr lang="en-US" baseline="0" dirty="0" smtClean="0">
                <a:latin typeface="Arial" pitchFamily="34" charset="0"/>
              </a:rPr>
              <a:t>A waitress who is a go getter/ motivated individual is a better WCO candidate than a lazy web designer</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26525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a:ln/>
        </p:spPr>
      </p:sp>
      <p:sp>
        <p:nvSpPr>
          <p:cNvPr id="449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86493" tIns="43247" rIns="86493" bIns="43247"/>
          <a:lstStyle/>
          <a:p>
            <a:endParaRPr lang="zh-TW">
              <a:cs typeface="新細明體" charset="0"/>
            </a:endParaRPr>
          </a:p>
        </p:txBody>
      </p:sp>
    </p:spTree>
    <p:extLst>
      <p:ext uri="{BB962C8B-B14F-4D97-AF65-F5344CB8AC3E}">
        <p14:creationId xmlns:p14="http://schemas.microsoft.com/office/powerpoint/2010/main" val="4023588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Trainers Notes:</a:t>
            </a:r>
            <a:br>
              <a:rPr lang="en-US" b="1" dirty="0" smtClean="0"/>
            </a:br>
            <a:r>
              <a:rPr lang="en-US" b="0" dirty="0" smtClean="0"/>
              <a:t>Self Explanatory </a:t>
            </a:r>
          </a:p>
          <a:p>
            <a:pPr eaLnBrk="1" hangingPunct="1"/>
            <a:endParaRPr lang="en-US" b="1" dirty="0" smtClean="0">
              <a:latin typeface="Arial" pitchFamily="34" charset="0"/>
            </a:endParaRP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142146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4708" indent="-174708">
              <a:buFont typeface="Arial"/>
              <a:buChar char="•"/>
            </a:pPr>
            <a:r>
              <a:rPr lang="zh-TW" altLang="en-US" dirty="0" smtClean="0">
                <a:latin typeface="Arial" pitchFamily="34" charset="0"/>
              </a:rPr>
              <a:t>這是我們設計中心的範本</a:t>
            </a:r>
            <a:endParaRPr lang="en-US" dirty="0" smtClean="0">
              <a:latin typeface="Arial" pitchFamily="34" charset="0"/>
            </a:endParaRPr>
          </a:p>
          <a:p>
            <a:pPr marL="174708" indent="-174708">
              <a:buFont typeface="Arial"/>
              <a:buChar char="•"/>
            </a:pPr>
            <a:r>
              <a:rPr lang="zh-TW" altLang="en-US" dirty="0" smtClean="0">
                <a:latin typeface="Arial" pitchFamily="34" charset="0"/>
              </a:rPr>
              <a:t>你可以看到我們的設計非常專業</a:t>
            </a:r>
            <a:endParaRPr lang="en-US" dirty="0" smtClean="0">
              <a:latin typeface="Arial" pitchFamily="34" charset="0"/>
            </a:endParaRPr>
          </a:p>
          <a:p>
            <a:pPr marL="174708" indent="-174708">
              <a:buFont typeface="Arial"/>
              <a:buChar char="•"/>
            </a:pPr>
            <a:r>
              <a:rPr lang="zh-TW" altLang="en-US" dirty="0" smtClean="0">
                <a:latin typeface="Arial" pitchFamily="34" charset="0"/>
              </a:rPr>
              <a:t>任何業主都會喜歡這些設計使用在他們的網站上</a:t>
            </a:r>
            <a:endParaRPr lang="en-US" dirty="0" smtClean="0">
              <a:latin typeface="Arial" pitchFamily="34" charset="0"/>
            </a:endParaRPr>
          </a:p>
          <a:p>
            <a:pPr marL="174708" indent="-174708">
              <a:buFont typeface="Arial"/>
              <a:buChar char="•"/>
            </a:pPr>
            <a:r>
              <a:rPr lang="zh-TW" altLang="en-US" dirty="0" smtClean="0">
                <a:latin typeface="Arial" pitchFamily="34" charset="0"/>
              </a:rPr>
              <a:t>我們都會在臉書上分享最新的設計</a:t>
            </a:r>
            <a:r>
              <a:rPr lang="en-US" baseline="0" dirty="0" smtClean="0">
                <a:latin typeface="Arial" pitchFamily="34" charset="0"/>
              </a:rPr>
              <a:t>: facebook.com/</a:t>
            </a:r>
            <a:r>
              <a:rPr lang="en-US" baseline="0" dirty="0" err="1" smtClean="0">
                <a:latin typeface="Arial" pitchFamily="34" charset="0"/>
              </a:rPr>
              <a:t>officialmawebcenters</a:t>
            </a: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28981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smtClean="0">
                <a:latin typeface="Arial" pitchFamily="34" charset="0"/>
              </a:rPr>
              <a:t>TRAINER’S NOTES:</a:t>
            </a:r>
          </a:p>
          <a:p>
            <a:pPr marL="174708" indent="-174708">
              <a:buFont typeface="Arial"/>
              <a:buChar char="•"/>
            </a:pPr>
            <a:r>
              <a:rPr lang="en-US" dirty="0" smtClean="0">
                <a:latin typeface="Arial" pitchFamily="34" charset="0"/>
              </a:rPr>
              <a:t>Our e-commerce system is incredibly flexible.</a:t>
            </a:r>
          </a:p>
          <a:p>
            <a:pPr marL="174708" indent="-174708">
              <a:buFont typeface="Arial"/>
              <a:buChar char="•"/>
            </a:pPr>
            <a:r>
              <a:rPr lang="en-US" dirty="0" smtClean="0">
                <a:latin typeface="Arial" pitchFamily="34" charset="0"/>
              </a:rPr>
              <a:t>There is so much which can be done with it.</a:t>
            </a:r>
          </a:p>
          <a:p>
            <a:pPr marL="174708" indent="-174708">
              <a:buFont typeface="Arial"/>
              <a:buChar char="•"/>
            </a:pPr>
            <a:r>
              <a:rPr lang="en-US" dirty="0" smtClean="0">
                <a:latin typeface="Arial" pitchFamily="34" charset="0"/>
              </a:rPr>
              <a:t>(share some personal examples from your own client base).</a:t>
            </a:r>
          </a:p>
          <a:p>
            <a:pPr marL="174708" indent="-174708">
              <a:buFont typeface="Arial"/>
              <a:buChar char="•"/>
            </a:pPr>
            <a:r>
              <a:rPr lang="en-US" dirty="0" smtClean="0">
                <a:latin typeface="Arial" pitchFamily="34" charset="0"/>
              </a:rPr>
              <a:t>(hit some of the highlights from the F&amp;B).</a:t>
            </a:r>
          </a:p>
          <a:p>
            <a:pPr marL="174708" indent="-174708">
              <a:buFont typeface="Arial"/>
              <a:buChar char="•"/>
            </a:pPr>
            <a:r>
              <a:rPr lang="en-US" dirty="0" smtClean="0">
                <a:latin typeface="Arial" pitchFamily="34" charset="0"/>
              </a:rPr>
              <a:t>Again, this is about providing an effective Internet presence.  If the business owner’s current solution doesn’t allow for customer reviews or </a:t>
            </a:r>
            <a:r>
              <a:rPr lang="en-US" dirty="0" err="1" smtClean="0">
                <a:latin typeface="Arial" pitchFamily="34" charset="0"/>
              </a:rPr>
              <a:t>wishlists</a:t>
            </a:r>
            <a:r>
              <a:rPr lang="en-US" dirty="0" smtClean="0">
                <a:latin typeface="Arial" pitchFamily="34" charset="0"/>
              </a:rPr>
              <a:t>, is it an effective internet presence?  Nope!</a:t>
            </a:r>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775597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This</a:t>
            </a:r>
            <a:r>
              <a:rPr lang="en-US" baseline="0" dirty="0" smtClean="0"/>
              <a:t> is just an intro slide – The goal here is to get them excited about what we are going to talk about. </a:t>
            </a:r>
          </a:p>
          <a:p>
            <a:pPr marL="174708" indent="-174708" defTabSz="931774">
              <a:buFont typeface="Arial"/>
              <a:buChar char="•"/>
              <a:defRPr/>
            </a:pPr>
            <a:r>
              <a:rPr lang="en-US" baseline="0" dirty="0" smtClean="0"/>
              <a:t> In brief, cover the big topics “Websites, Marketing Tools, Unlimited, Support, Security)  </a:t>
            </a:r>
          </a:p>
          <a:p>
            <a:pPr marL="174708" indent="-174708" defTabSz="931774">
              <a:buFont typeface="Arial"/>
              <a:buChar char="•"/>
              <a:defRPr/>
            </a:pPr>
            <a:r>
              <a:rPr lang="en-US" baseline="0" dirty="0" smtClean="0"/>
              <a:t>The goal is to paint a simple picture of how all –inclusive our solution actually is / Instill confidence in the product. </a:t>
            </a:r>
          </a:p>
          <a:p>
            <a:pPr marL="174708" indent="-174708" defTabSz="931774">
              <a:buFont typeface="Arial"/>
              <a:buChar char="•"/>
              <a:defRPr/>
            </a:pPr>
            <a:r>
              <a:rPr lang="en-US" baseline="0" dirty="0" smtClean="0"/>
              <a:t>Spend 1 minute or less on this slide – the details are coming up!</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563149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This</a:t>
            </a:r>
            <a:r>
              <a:rPr lang="en-US" baseline="0" dirty="0" smtClean="0"/>
              <a:t> is just an intro slide – The goal here is to get them excited about what we are going to talk about. </a:t>
            </a:r>
          </a:p>
          <a:p>
            <a:pPr marL="174708" indent="-174708" defTabSz="931774">
              <a:buFont typeface="Arial"/>
              <a:buChar char="•"/>
              <a:defRPr/>
            </a:pPr>
            <a:r>
              <a:rPr lang="en-US" baseline="0" dirty="0" smtClean="0"/>
              <a:t> In brief, cover the big topics “Websites, Marketing Tools, Unlimited, Support, Security)  </a:t>
            </a:r>
          </a:p>
          <a:p>
            <a:pPr marL="174708" indent="-174708" defTabSz="931774">
              <a:buFont typeface="Arial"/>
              <a:buChar char="•"/>
              <a:defRPr/>
            </a:pPr>
            <a:r>
              <a:rPr lang="en-US" baseline="0" dirty="0" smtClean="0"/>
              <a:t>The goal is to paint a simple picture of how all –inclusive our solution actually is / Instill confidence in the product. </a:t>
            </a:r>
          </a:p>
          <a:p>
            <a:pPr marL="174708" indent="-174708" defTabSz="931774">
              <a:buFont typeface="Arial"/>
              <a:buChar char="•"/>
              <a:defRPr/>
            </a:pPr>
            <a:r>
              <a:rPr lang="en-US" baseline="0" dirty="0" smtClean="0"/>
              <a:t>Spend 1 minute or less on this slide – the details are coming up!</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4395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This</a:t>
            </a:r>
            <a:r>
              <a:rPr lang="en-US" baseline="0" dirty="0" smtClean="0"/>
              <a:t> is just an intro slide – The goal here is to get them excited about what we are going to talk about. </a:t>
            </a:r>
          </a:p>
          <a:p>
            <a:pPr marL="0" indent="0" defTabSz="931774">
              <a:buFont typeface="Arial"/>
              <a:buNone/>
              <a:defRPr/>
            </a:pP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28625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Always upgrading</a:t>
            </a:r>
            <a:r>
              <a:rPr lang="en-US" baseline="0" dirty="0" smtClean="0"/>
              <a:t>.  These are recent but more are on their way!</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88826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p>
          <a:p>
            <a:pPr marL="174708" indent="-174708" defTabSz="931774">
              <a:buFont typeface="Arial"/>
              <a:buChar char="•"/>
              <a:defRPr/>
            </a:pPr>
            <a:r>
              <a:rPr lang="en-US" dirty="0" smtClean="0"/>
              <a:t>Share</a:t>
            </a:r>
            <a:r>
              <a:rPr lang="en-US" baseline="0" dirty="0" smtClean="0"/>
              <a:t> Stories!</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384459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Trainers Notes:</a:t>
            </a:r>
            <a:br>
              <a:rPr lang="en-US" b="1" dirty="0" smtClean="0"/>
            </a:br>
            <a:r>
              <a:rPr lang="en-US" b="0" dirty="0" smtClean="0"/>
              <a:t>This is a simple piece</a:t>
            </a:r>
            <a:r>
              <a:rPr lang="en-US" b="0" baseline="0" dirty="0" smtClean="0"/>
              <a:t> that provide some key talking points to share with a potential client.  It’s a great leave behind with a client and/or introductory piece to share.  It’s highlights 5 reasons why we are better!  You can download this on www.mawc411.com </a:t>
            </a:r>
            <a:endParaRPr lang="en-US" b="1" dirty="0" smtClean="0"/>
          </a:p>
          <a:p>
            <a:pPr marL="174708" indent="-174708" defTabSz="931774">
              <a:buFont typeface="Arial"/>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0181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Self Explanatory </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1181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Trainers Notes:</a:t>
            </a:r>
          </a:p>
          <a:p>
            <a:r>
              <a:rPr lang="en-US" dirty="0" smtClean="0"/>
              <a:t>Again – another Impact Slide!  Just</a:t>
            </a:r>
            <a:r>
              <a:rPr lang="en-US" baseline="0" dirty="0" smtClean="0"/>
              <a:t> a reminder – “We have an awesome product and there is a market place for what we are selling”.  </a:t>
            </a:r>
          </a:p>
          <a:p>
            <a:r>
              <a:rPr lang="en-US" baseline="0" dirty="0" smtClean="0"/>
              <a:t>Now we transition into the next point of evaluation – “the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015022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Trainers Notes:</a:t>
            </a:r>
          </a:p>
          <a:p>
            <a:r>
              <a:rPr lang="en-US" dirty="0" smtClean="0"/>
              <a:t>Remind</a:t>
            </a:r>
            <a:r>
              <a:rPr lang="en-US" baseline="0" dirty="0" smtClean="0"/>
              <a:t> people that we are going through the fundamentals of our sales system and that they can get more training about our standardized system for sales by attending a 101 or 201 course.  It’s also a good point to mention where they can find out where these trainings are (www.mawc411.com) and feel free to let them know if you have any upcoming trainings</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176389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Let’s talk about what we are selling.</a:t>
            </a:r>
          </a:p>
          <a:p>
            <a:pPr marL="171412" indent="-171412">
              <a:buFont typeface="Arial"/>
              <a:buChar char="•"/>
            </a:pPr>
            <a:r>
              <a:rPr lang="en-US" dirty="0" smtClean="0">
                <a:latin typeface="Arial" pitchFamily="34" charset="0"/>
              </a:rPr>
              <a:t>Are we selling…</a:t>
            </a:r>
          </a:p>
          <a:p>
            <a:pPr marL="628511" lvl="1" indent="-171412">
              <a:buFont typeface="Arial"/>
              <a:buChar char="•"/>
            </a:pPr>
            <a:r>
              <a:rPr lang="en-US" dirty="0" smtClean="0">
                <a:latin typeface="Arial" pitchFamily="34" charset="0"/>
              </a:rPr>
              <a:t>The technology?</a:t>
            </a:r>
          </a:p>
          <a:p>
            <a:pPr marL="628511" lvl="1" indent="-171412">
              <a:buFont typeface="Arial"/>
              <a:buChar char="•"/>
            </a:pPr>
            <a:r>
              <a:rPr lang="en-US" dirty="0" smtClean="0">
                <a:latin typeface="Arial" pitchFamily="34" charset="0"/>
              </a:rPr>
              <a:t>The features?</a:t>
            </a:r>
          </a:p>
          <a:p>
            <a:pPr marL="628511" lvl="1" indent="-171412">
              <a:buFont typeface="Arial"/>
              <a:buChar char="•"/>
            </a:pPr>
            <a:r>
              <a:rPr lang="en-US" dirty="0" smtClean="0">
                <a:latin typeface="Arial" pitchFamily="34" charset="0"/>
              </a:rPr>
              <a:t>The benefits?</a:t>
            </a:r>
          </a:p>
          <a:p>
            <a:pPr marL="628511" lvl="1" indent="-171412">
              <a:buFont typeface="Arial"/>
              <a:buChar char="•"/>
            </a:pPr>
            <a:r>
              <a:rPr lang="en-US" dirty="0" smtClean="0">
                <a:latin typeface="Arial" pitchFamily="34" charset="0"/>
              </a:rPr>
              <a:t>The appointment?</a:t>
            </a:r>
          </a:p>
          <a:p>
            <a:pPr marL="171412" indent="-171412">
              <a:buFont typeface="Arial"/>
              <a:buChar char="•"/>
            </a:pPr>
            <a:r>
              <a:rPr lang="en-US" dirty="0" smtClean="0">
                <a:latin typeface="Arial" pitchFamily="34" charset="0"/>
              </a:rPr>
              <a:t>Which do you think and why?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563342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You are not the sales, design or technical expert</a:t>
            </a:r>
          </a:p>
          <a:p>
            <a:pPr marL="171412" indent="-171412">
              <a:buFont typeface="Arial"/>
              <a:buChar char="•"/>
            </a:pPr>
            <a:r>
              <a:rPr lang="en-US" dirty="0" smtClean="0"/>
              <a:t>There are professional</a:t>
            </a:r>
            <a:r>
              <a:rPr lang="en-US" baseline="0" dirty="0" smtClean="0"/>
              <a:t> teams that work for you who will do this heavy lifting for you</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59118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You are not the sales, design or technical expert</a:t>
            </a:r>
          </a:p>
          <a:p>
            <a:pPr marL="171412" indent="-171412">
              <a:buFont typeface="Arial"/>
              <a:buChar char="•"/>
            </a:pPr>
            <a:r>
              <a:rPr lang="en-US" dirty="0" smtClean="0"/>
              <a:t>There are professional</a:t>
            </a:r>
            <a:r>
              <a:rPr lang="en-US" baseline="0" dirty="0" smtClean="0"/>
              <a:t> teams that work for you who will do this heavy lifting for you</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523290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Help your class understand that product specialists are easy to use and that they will help make them money</a:t>
            </a:r>
          </a:p>
          <a:p>
            <a:pPr marL="171412" indent="-171412">
              <a:buFont typeface="Arial"/>
              <a:buChar char="•"/>
            </a:pPr>
            <a:r>
              <a:rPr lang="en-US" dirty="0" smtClean="0"/>
              <a:t>Let</a:t>
            </a:r>
            <a:r>
              <a:rPr lang="en-US" baseline="0" dirty="0" smtClean="0"/>
              <a:t> them know what they can expect from the product specialist so they will feel more comfortable using them</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164543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Help your class understand that design center are easy to use and that they will help make them money</a:t>
            </a:r>
          </a:p>
          <a:p>
            <a:pPr marL="171412" indent="-171412">
              <a:buFont typeface="Arial"/>
              <a:buChar char="•"/>
            </a:pPr>
            <a:r>
              <a:rPr lang="en-US" dirty="0" smtClean="0"/>
              <a:t>Let</a:t>
            </a:r>
            <a:r>
              <a:rPr lang="en-US" baseline="0" dirty="0" smtClean="0"/>
              <a:t> them know what they can expect from the design center so they will feel more comfortable using them</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630428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Makes our system duplicatable because you don’t have to be a technical guru</a:t>
            </a:r>
            <a:r>
              <a:rPr lang="en-US" baseline="0" dirty="0" smtClean="0"/>
              <a:t> to maintain your client’s websites.  </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930277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Simple Sales Recap</a:t>
            </a:r>
          </a:p>
          <a:p>
            <a:pPr marL="171412" indent="-171412">
              <a:buFont typeface="Arial"/>
              <a:buChar char="•"/>
            </a:pPr>
            <a:r>
              <a:rPr lang="en-US" dirty="0" smtClean="0"/>
              <a:t>Keep it simple!</a:t>
            </a:r>
          </a:p>
          <a:p>
            <a:pPr marL="171412" indent="-171412">
              <a:buFont typeface="Arial"/>
              <a:buChar char="•"/>
            </a:pPr>
            <a:r>
              <a:rPr lang="en-US" dirty="0" smtClean="0"/>
              <a:t>Leverage the teams of professionals to do all the heavy lifting for you</a:t>
            </a:r>
          </a:p>
          <a:p>
            <a:pPr marL="171412" indent="-171412">
              <a:buFont typeface="Arial"/>
              <a:buChar char="•"/>
            </a:pPr>
            <a:r>
              <a:rPr lang="en-US" dirty="0" smtClean="0"/>
              <a:t>You can give</a:t>
            </a:r>
            <a:r>
              <a:rPr lang="en-US" baseline="0" dirty="0" smtClean="0"/>
              <a:t> tips for being a customer manager – what do you do with your clients?</a:t>
            </a:r>
            <a:br>
              <a:rPr lang="en-US" baseline="0" dirty="0" smtClean="0"/>
            </a:br>
            <a:r>
              <a:rPr lang="en-US" baseline="0" dirty="0" smtClean="0"/>
              <a:t>- Call to see how the appointment went</a:t>
            </a:r>
            <a:br>
              <a:rPr lang="en-US" baseline="0" dirty="0" smtClean="0"/>
            </a:br>
            <a:r>
              <a:rPr lang="en-US" baseline="0" dirty="0" smtClean="0"/>
              <a:t>- Make sure your clients have accurate contact information for tech support</a:t>
            </a:r>
            <a:br>
              <a:rPr lang="en-US" baseline="0" dirty="0" smtClean="0"/>
            </a:br>
            <a:r>
              <a:rPr lang="en-US" baseline="0" dirty="0" smtClean="0"/>
              <a:t>- Check in every once in a while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908487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baseline="0" dirty="0" smtClean="0">
                <a:latin typeface="Arial" pitchFamily="34" charset="0"/>
              </a:rPr>
              <a:t>Sometimes it helps to already know if your prospect has a website.  </a:t>
            </a:r>
          </a:p>
          <a:p>
            <a:pPr marL="171412" indent="-171412">
              <a:buFont typeface="Arial"/>
              <a:buChar char="•"/>
            </a:pPr>
            <a:r>
              <a:rPr lang="en-US" baseline="0" dirty="0" smtClean="0">
                <a:latin typeface="Arial" pitchFamily="34" charset="0"/>
              </a:rPr>
              <a:t>If you are already prepared with this information, it can help you to form some good questions and conversation starters</a:t>
            </a:r>
          </a:p>
          <a:p>
            <a:pPr marL="171412" indent="-171412">
              <a:buFont typeface="Arial"/>
              <a:buChar char="•"/>
            </a:pPr>
            <a:r>
              <a:rPr lang="en-US" baseline="0" dirty="0" smtClean="0">
                <a:latin typeface="Arial" pitchFamily="34" charset="0"/>
              </a:rPr>
              <a:t>The goal here is not to use this information to solicit your prospects but rather to use it to engage prospects in conversation.</a:t>
            </a:r>
          </a:p>
          <a:p>
            <a:pPr marL="171412" indent="-171412">
              <a:buFont typeface="Arial"/>
              <a:buChar char="•"/>
            </a:pPr>
            <a:r>
              <a:rPr lang="en-US" baseline="0" dirty="0" smtClean="0">
                <a:latin typeface="Arial" pitchFamily="34" charset="0"/>
              </a:rPr>
              <a:t>This is also a great way to qualify if there is any existing advertising budget </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12056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Earning potential will be demonstrated</a:t>
            </a:r>
            <a:r>
              <a:rPr lang="en-US" baseline="0" dirty="0" smtClean="0">
                <a:latin typeface="Arial" pitchFamily="34" charset="0"/>
              </a:rPr>
              <a:t> in terms of short term and long term growth potential</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98615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Your answer to “what</a:t>
            </a:r>
            <a:r>
              <a:rPr lang="en-US" baseline="0" dirty="0" smtClean="0"/>
              <a:t> is it”  is basically you making a solid referral and edifying the product specialists</a:t>
            </a:r>
          </a:p>
          <a:p>
            <a:pPr marL="171412" indent="-171412">
              <a:buFont typeface="Arial"/>
              <a:buChar char="•"/>
            </a:pPr>
            <a:r>
              <a:rPr lang="en-US" baseline="0" dirty="0" smtClean="0"/>
              <a:t>Think of how you would invite someone to see the plan if you were a brand new distributor – you would edify the speaker and possible solution.</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216507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Again</a:t>
            </a:r>
            <a:r>
              <a:rPr lang="en-US" baseline="0" dirty="0" smtClean="0"/>
              <a:t> – reiterating that the system for sales is covered in depth in our 101 and 201 classes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741253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Self Explanatory</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010963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dirty="0" smtClean="0"/>
              <a:t>Standard</a:t>
            </a:r>
            <a:r>
              <a:rPr lang="en-US" baseline="0" dirty="0" smtClean="0"/>
              <a:t> trainings about our proven system provide support. There is no need to figure out what to do to become successful, we lay out the proven strategies for you! </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189957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0" indent="-174660">
              <a:buFont typeface="Arial"/>
              <a:buChar char="•"/>
            </a:pPr>
            <a:r>
              <a:rPr lang="en-US" b="0" u="none" dirty="0" smtClean="0">
                <a:latin typeface="Arial" pitchFamily="34" charset="0"/>
              </a:rPr>
              <a:t>Self Explanatory</a:t>
            </a:r>
            <a:r>
              <a:rPr lang="en-US" b="0" u="none" baseline="0" dirty="0" smtClean="0">
                <a:latin typeface="Arial" pitchFamily="34" charset="0"/>
              </a:rPr>
              <a:t> </a:t>
            </a:r>
            <a:endParaRPr lang="en-US" b="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666806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4660" indent="-174660">
              <a:buFont typeface="Arial"/>
              <a:buChar char="•"/>
            </a:pPr>
            <a:r>
              <a:rPr lang="en-US" b="0" u="none" dirty="0" smtClean="0">
                <a:latin typeface="Arial" pitchFamily="34" charset="0"/>
              </a:rPr>
              <a:t>Self Explanatory</a:t>
            </a:r>
            <a:r>
              <a:rPr lang="en-US" b="0" u="none" baseline="0" dirty="0" smtClean="0">
                <a:latin typeface="Arial" pitchFamily="34" charset="0"/>
              </a:rPr>
              <a:t> </a:t>
            </a:r>
            <a:endParaRPr lang="en-US" b="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135211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baseline="0" dirty="0" smtClean="0"/>
              <a:t>In order to implement our system, you must have a WebCenter</a:t>
            </a:r>
          </a:p>
          <a:p>
            <a:pPr marL="171412" indent="-171412">
              <a:buFont typeface="Arial"/>
              <a:buChar char="•"/>
            </a:pPr>
            <a:r>
              <a:rPr lang="en-US" baseline="0" dirty="0" smtClean="0"/>
              <a:t>These are the options for existing UFOs</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432528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baseline="0" dirty="0" smtClean="0"/>
              <a:t>Fast Start Kit is available to prospects who want to start their UFO business as a WCO</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109624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baseline="0" dirty="0" smtClean="0"/>
              <a:t>Revisits the initial questions we wanted to answer for the person evaluating this as a business opportunity </a:t>
            </a:r>
          </a:p>
          <a:p>
            <a:pPr marL="171412" indent="-171412">
              <a:buFont typeface="Arial"/>
              <a:buChar char="•"/>
            </a:pPr>
            <a:r>
              <a:rPr lang="en-US" baseline="0" dirty="0" smtClean="0"/>
              <a:t>Impact slide – hit the points hard but quickly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62064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TRAINER’S NOTES:</a:t>
            </a:r>
          </a:p>
          <a:p>
            <a:pPr marL="171412" indent="-171412">
              <a:buFont typeface="Arial"/>
              <a:buChar char="•"/>
            </a:pPr>
            <a:r>
              <a:rPr lang="en-US" baseline="0" dirty="0" smtClean="0"/>
              <a:t>End on an encouraging note</a:t>
            </a:r>
          </a:p>
          <a:p>
            <a:pPr marL="171412" indent="-171412">
              <a:buFont typeface="Arial"/>
              <a:buChar char="•"/>
            </a:pPr>
            <a:r>
              <a:rPr lang="en-US" baseline="0" dirty="0" smtClean="0"/>
              <a:t>Give follow up steps</a:t>
            </a:r>
          </a:p>
          <a:p>
            <a:pPr marL="171412" indent="-171412">
              <a:buFont typeface="Arial"/>
              <a:buChar char="•"/>
            </a:pPr>
            <a:r>
              <a:rPr lang="en-US" baseline="0" dirty="0" smtClean="0"/>
              <a:t>Encourage them to talk to the person who invited them to check out the overview</a:t>
            </a:r>
          </a:p>
          <a:p>
            <a:pPr marL="171412" indent="-171412">
              <a:buFont typeface="Arial"/>
              <a:buChar char="•"/>
            </a:pPr>
            <a:r>
              <a:rPr lang="en-US" baseline="0" dirty="0" smtClean="0"/>
              <a:t>Let them know about any upcoming events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064695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smtClean="0">
                <a:latin typeface="Arial" pitchFamily="34" charset="0"/>
              </a:rPr>
              <a:t>TRAINER’S NOTES:</a:t>
            </a:r>
          </a:p>
          <a:p>
            <a:pPr marL="171412" indent="-171412">
              <a:buFont typeface="Arial"/>
              <a:buChar char="•"/>
            </a:pPr>
            <a:r>
              <a:rPr lang="en-US" dirty="0" smtClean="0">
                <a:latin typeface="Arial" pitchFamily="34" charset="0"/>
              </a:rPr>
              <a:t>Business owners have two types</a:t>
            </a:r>
            <a:r>
              <a:rPr lang="en-US" baseline="0" dirty="0" smtClean="0">
                <a:latin typeface="Arial" pitchFamily="34" charset="0"/>
              </a:rPr>
              <a:t> of expenses.</a:t>
            </a:r>
          </a:p>
          <a:p>
            <a:pPr marL="171412" indent="-171412">
              <a:buFont typeface="Arial"/>
              <a:buChar char="•"/>
            </a:pPr>
            <a:r>
              <a:rPr lang="en-US" baseline="0" dirty="0" smtClean="0">
                <a:latin typeface="Arial" pitchFamily="34" charset="0"/>
              </a:rPr>
              <a:t>Feel free to verbalize seasonal things. For example – if it’s summertime, talk about summer camp costs.  Share your own expenses that come up etc.</a:t>
            </a:r>
          </a:p>
          <a:p>
            <a:pPr marL="171412" indent="-171412">
              <a:buFont typeface="Arial"/>
              <a:buChar char="•"/>
            </a:pPr>
            <a:r>
              <a:rPr lang="en-US" baseline="0" dirty="0" smtClean="0">
                <a:latin typeface="Arial" pitchFamily="34" charset="0"/>
              </a:rPr>
              <a:t>It’s important to talk about how all of these goals are FIXED COST ITEMS that can be paid off</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8706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latin typeface="Arial" pitchFamily="34" charset="0"/>
              </a:rPr>
              <a:t>TRAINER’S NOTES:</a:t>
            </a:r>
          </a:p>
          <a:p>
            <a:pPr marL="174669" indent="-174669">
              <a:buFont typeface="Arial"/>
              <a:buChar char="•"/>
            </a:pPr>
            <a:r>
              <a:rPr lang="en-US" i="0" dirty="0" smtClean="0">
                <a:latin typeface="Arial" pitchFamily="34" charset="0"/>
              </a:rPr>
              <a:t>Again – you can apply</a:t>
            </a:r>
            <a:r>
              <a:rPr lang="en-US" i="0" baseline="0" dirty="0" smtClean="0">
                <a:latin typeface="Arial" pitchFamily="34" charset="0"/>
              </a:rPr>
              <a:t> this to any of your fixed cost goals</a:t>
            </a:r>
            <a:endParaRPr lang="en-US" b="1" i="0" u="sng"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7158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latin typeface="Arial" pitchFamily="34" charset="0"/>
              </a:rPr>
              <a:t>TRAINER’S NOTES:</a:t>
            </a:r>
          </a:p>
          <a:p>
            <a:pPr marL="174669" indent="-174669">
              <a:buFont typeface="Arial"/>
              <a:buChar char="•"/>
            </a:pPr>
            <a:r>
              <a:rPr lang="en-US" i="0" dirty="0" smtClean="0">
                <a:latin typeface="Arial" pitchFamily="34" charset="0"/>
              </a:rPr>
              <a:t>Again – you can apply</a:t>
            </a:r>
            <a:r>
              <a:rPr lang="en-US" i="0" baseline="0" dirty="0" smtClean="0">
                <a:latin typeface="Arial" pitchFamily="34" charset="0"/>
              </a:rPr>
              <a:t> this to any of your fixed cost goals</a:t>
            </a:r>
            <a:endParaRPr lang="en-US" b="1" i="0" u="sng"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2437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smtClean="0">
                <a:latin typeface="Arial" pitchFamily="34" charset="0"/>
              </a:rPr>
              <a:t>TRAINER’S NOTES:</a:t>
            </a:r>
          </a:p>
          <a:p>
            <a:pPr marL="174669" indent="-174669">
              <a:buFont typeface="Arial"/>
              <a:buChar char="•"/>
            </a:pPr>
            <a:r>
              <a:rPr lang="en-US" i="0" dirty="0" smtClean="0">
                <a:latin typeface="Arial" pitchFamily="34" charset="0"/>
              </a:rPr>
              <a:t>This is where we talk about growth potential.  It’s not just</a:t>
            </a:r>
            <a:r>
              <a:rPr lang="en-US" i="0" baseline="0" dirty="0" smtClean="0">
                <a:latin typeface="Arial" pitchFamily="34" charset="0"/>
              </a:rPr>
              <a:t> about what the UFO can achieve on their own – let’s show them the opportunities they have to build further!</a:t>
            </a:r>
          </a:p>
          <a:p>
            <a:pPr marL="174669" indent="-174669">
              <a:buFont typeface="Arial"/>
              <a:buChar char="•"/>
            </a:pPr>
            <a:r>
              <a:rPr lang="en-US" b="0" i="0" u="none" baseline="0" dirty="0" smtClean="0">
                <a:latin typeface="Arial" pitchFamily="34" charset="0"/>
              </a:rPr>
              <a:t>Prospecting / Recruiting</a:t>
            </a:r>
          </a:p>
          <a:p>
            <a:pPr marL="174669" indent="-174669">
              <a:buFont typeface="Arial"/>
              <a:buChar char="•"/>
            </a:pPr>
            <a:r>
              <a:rPr lang="en-US" b="0" i="0" u="none" baseline="0" dirty="0" smtClean="0">
                <a:latin typeface="Arial" pitchFamily="34" charset="0"/>
              </a:rPr>
              <a:t>Building share of customer</a:t>
            </a:r>
          </a:p>
          <a:p>
            <a:pPr marL="174669" indent="-174669">
              <a:buFont typeface="Arial"/>
              <a:buChar char="•"/>
            </a:pPr>
            <a:r>
              <a:rPr lang="en-US" b="0" i="0" u="none" baseline="0" dirty="0" smtClean="0">
                <a:latin typeface="Arial" pitchFamily="34" charset="0"/>
              </a:rPr>
              <a:t>Global expansion</a:t>
            </a:r>
            <a:endParaRPr lang="en-US" b="0" i="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4407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dirty="0" smtClean="0"/>
              <a:t>Trainers Notes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Duplication is critical and there are a number of ways for you to duplicate the power of the WebCenter Program in your organization, one of which is via Internship.</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83676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88FB3A-4CB5-430D-AA2A-C3303590F564}"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1296832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8FB3A-4CB5-430D-AA2A-C3303590F564}"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3940384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8FB3A-4CB5-430D-AA2A-C3303590F564}"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327241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323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422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343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86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597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36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985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01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8FB3A-4CB5-430D-AA2A-C3303590F564}"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1544697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60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151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036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7437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2296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0267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3678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0837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542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6532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88FB3A-4CB5-430D-AA2A-C3303590F564}" type="datetimeFigureOut">
              <a:rPr lang="en-US" smtClean="0"/>
              <a:t>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434556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9486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6164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1546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4118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0513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0794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3389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8815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8243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721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88FB3A-4CB5-430D-AA2A-C3303590F564}"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1745564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1497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639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7475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2225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4716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79086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5061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2821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04755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97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88FB3A-4CB5-430D-AA2A-C3303590F564}" type="datetimeFigureOut">
              <a:rPr lang="en-US" smtClean="0"/>
              <a:t>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835458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0154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0764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8552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9366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14706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30689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3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6252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1482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3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6552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6514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88FB3A-4CB5-430D-AA2A-C3303590F564}" type="datetimeFigureOut">
              <a:rPr lang="en-US" smtClean="0"/>
              <a:t>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4106429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3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98957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4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0999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4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608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4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4080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899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2434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7951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07501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7287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5812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88FB3A-4CB5-430D-AA2A-C3303590F564}" type="datetimeFigureOut">
              <a:rPr lang="en-US" smtClean="0"/>
              <a:t>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740615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6" name="Rectangle 6"/>
          <p:cNvSpPr>
            <a:spLocks noGrp="1"/>
          </p:cNvSpPr>
          <p:nvPr>
            <p:ph type="dt" sz="half" idx="10"/>
          </p:nvPr>
        </p:nvSpPr>
        <p:spPr/>
        <p:txBody>
          <a:bodyPr/>
          <a:lstStyle>
            <a:extLst/>
          </a:lstStyle>
          <a:p>
            <a:pPr algn="r"/>
            <a:endParaRPr lang="en-US" dirty="0">
              <a:solidFill>
                <a:prstClr val="black">
                  <a:tint val="75000"/>
                </a:prstClr>
              </a:solidFill>
            </a:endParaRPr>
          </a:p>
        </p:txBody>
      </p:sp>
      <p:sp>
        <p:nvSpPr>
          <p:cNvPr id="9" name="Rectangle 9"/>
          <p:cNvSpPr>
            <a:spLocks noGrp="1"/>
          </p:cNvSpPr>
          <p:nvPr>
            <p:ph type="ftr" sz="quarter" idx="12"/>
          </p:nvPr>
        </p:nvSpPr>
        <p:spPr/>
        <p:txBody>
          <a:bodyPr/>
          <a:lstStyle>
            <a:extLst/>
          </a:lstStyle>
          <a:p>
            <a:r>
              <a:rPr lang="en-US" dirty="0" smtClean="0">
                <a:solidFill>
                  <a:prstClr val="black">
                    <a:tint val="75000"/>
                  </a:prstClr>
                </a:solidFill>
              </a:rPr>
              <a:t>www.mawc411www.mawc411.com.com</a:t>
            </a:r>
            <a:endParaRPr lang="en-US" dirty="0">
              <a:solidFill>
                <a:prstClr val="black">
                  <a:tint val="75000"/>
                </a:prstClr>
              </a:solidFill>
            </a:endParaRPr>
          </a:p>
        </p:txBody>
      </p:sp>
    </p:spTree>
    <p:extLst>
      <p:ext uri="{BB962C8B-B14F-4D97-AF65-F5344CB8AC3E}">
        <p14:creationId xmlns:p14="http://schemas.microsoft.com/office/powerpoint/2010/main" val="29004845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5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3624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5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61304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5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7634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5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33042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5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2708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5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9002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5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5348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5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9253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5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647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88FB3A-4CB5-430D-AA2A-C3303590F564}"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1713619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6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2924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6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1390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6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3183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6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912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6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4442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6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5601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6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5191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6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3392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6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5117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6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277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88FB3A-4CB5-430D-AA2A-C3303590F564}" type="datetimeFigureOut">
              <a:rPr lang="en-US" smtClean="0"/>
              <a:t>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E69A5E-40D6-4EA9-8E65-5568B6FC6DE8}" type="slidenum">
              <a:rPr lang="en-US" smtClean="0"/>
              <a:t>‹#›</a:t>
            </a:fld>
            <a:endParaRPr lang="en-US"/>
          </a:p>
        </p:txBody>
      </p:sp>
    </p:spTree>
    <p:extLst>
      <p:ext uri="{BB962C8B-B14F-4D97-AF65-F5344CB8AC3E}">
        <p14:creationId xmlns:p14="http://schemas.microsoft.com/office/powerpoint/2010/main" val="23254250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7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20511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7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42825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7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280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7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6538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3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5281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4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7182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4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200"/>
            <a:endParaRPr lang="en-US" dirty="0">
              <a:solidFill>
                <a:prstClr val="black"/>
              </a:solidFill>
            </a:endParaRPr>
          </a:p>
        </p:txBody>
      </p:sp>
      <p:pic>
        <p:nvPicPr>
          <p:cNvPr id="12" name="Picture 11"/>
          <p:cNvPicPr>
            <a:picLocks noChangeAspect="1"/>
          </p:cNvPicPr>
          <p:nvPr userDrawn="1"/>
        </p:nvPicPr>
        <p:blipFill>
          <a:blip r:embed="rId2"/>
          <a:stretch>
            <a:fillRect/>
          </a:stretch>
        </p:blipFill>
        <p:spPr>
          <a:xfrm>
            <a:off x="819492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724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slideLayout" Target="../slideLayouts/slideLayout87.xml"/><Relationship Id="rId84" Type="http://schemas.openxmlformats.org/officeDocument/2006/relationships/slideLayout" Target="../slideLayouts/slideLayout9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88FB3A-4CB5-430D-AA2A-C3303590F564}" type="datetimeFigureOut">
              <a:rPr lang="en-US" smtClean="0"/>
              <a:t>12/4/2014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9E69A5E-40D6-4EA9-8E65-5568B6FC6DE8}" type="slidenum">
              <a:rPr lang="en-US" smtClean="0"/>
              <a:t>‹#›</a:t>
            </a:fld>
            <a:endParaRPr lang="en-US"/>
          </a:p>
        </p:txBody>
      </p:sp>
    </p:spTree>
    <p:extLst>
      <p:ext uri="{BB962C8B-B14F-4D97-AF65-F5344CB8AC3E}">
        <p14:creationId xmlns:p14="http://schemas.microsoft.com/office/powerpoint/2010/main" val="3887542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FCE6273-A319-479D-9063-91E74A0B2C54}" type="datetimeFigureOut">
              <a:rPr lang="en-US" smtClean="0">
                <a:solidFill>
                  <a:prstClr val="black">
                    <a:tint val="75000"/>
                  </a:prstClr>
                </a:solidFill>
              </a:rPr>
              <a:pPr/>
              <a:t>12/4/2014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254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microsoft.com/office/2007/relationships/hdphoto" Target="../media/hdphoto13.wdp"/><Relationship Id="rId5" Type="http://schemas.openxmlformats.org/officeDocument/2006/relationships/image" Target="../media/image29.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6.png"/><Relationship Id="rId5" Type="http://schemas.microsoft.com/office/2007/relationships/hdphoto" Target="../media/hdphoto14.wdp"/><Relationship Id="rId10" Type="http://schemas.openxmlformats.org/officeDocument/2006/relationships/image" Target="../media/image50.png"/><Relationship Id="rId4" Type="http://schemas.openxmlformats.org/officeDocument/2006/relationships/image" Target="../media/image45.jpe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6.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6.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microsoft.com/office/2007/relationships/hdphoto" Target="../media/hdphoto3.wdp"/><Relationship Id="rId9" Type="http://schemas.microsoft.com/office/2007/relationships/diagramDrawing" Target="../diagrams/drawing1.xml"/><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microsoft.com/office/2007/relationships/hdphoto" Target="../media/hdphoto18.wdp"/></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9.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microsoft.com/office/2007/relationships/hdphoto" Target="../media/hdphoto20.wdp"/></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microsoft.com/office/2007/relationships/hdphoto" Target="../media/hdphoto21.wdp"/></Relationships>
</file>

<file path=ppt/slides/_rels/slide3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microsoft.com/office/2007/relationships/hdphoto" Target="../media/hdphoto23.wdp"/><Relationship Id="rId5" Type="http://schemas.openxmlformats.org/officeDocument/2006/relationships/image" Target="../media/image76.png"/><Relationship Id="rId4" Type="http://schemas.microsoft.com/office/2007/relationships/hdphoto" Target="../media/hdphoto22.wdp"/></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microsoft.com/office/2007/relationships/hdphoto" Target="../media/hdphoto25.wdp"/></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microsoft.com/office/2007/relationships/hdphoto" Target="../media/hdphoto26.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microsoft.com/office/2007/relationships/hdphoto" Target="../media/hdphoto27.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microsoft.com/office/2007/relationships/hdphoto" Target="../media/hdphoto30.wdp"/><Relationship Id="rId13" Type="http://schemas.microsoft.com/office/2007/relationships/hdphoto" Target="../media/hdphoto32.wdp"/><Relationship Id="rId3" Type="http://schemas.openxmlformats.org/officeDocument/2006/relationships/image" Target="../media/image83.jpeg"/><Relationship Id="rId7" Type="http://schemas.openxmlformats.org/officeDocument/2006/relationships/image" Target="../media/image85.png"/><Relationship Id="rId12" Type="http://schemas.openxmlformats.org/officeDocument/2006/relationships/image" Target="../media/image87.png"/><Relationship Id="rId17" Type="http://schemas.microsoft.com/office/2007/relationships/hdphoto" Target="../media/hdphoto34.wdp"/><Relationship Id="rId2" Type="http://schemas.openxmlformats.org/officeDocument/2006/relationships/notesSlide" Target="../notesSlides/notesSlide44.xml"/><Relationship Id="rId16" Type="http://schemas.openxmlformats.org/officeDocument/2006/relationships/image" Target="../media/image89.png"/><Relationship Id="rId1" Type="http://schemas.openxmlformats.org/officeDocument/2006/relationships/slideLayout" Target="../slideLayouts/slideLayout13.xml"/><Relationship Id="rId6" Type="http://schemas.microsoft.com/office/2007/relationships/hdphoto" Target="../media/hdphoto29.wdp"/><Relationship Id="rId11" Type="http://schemas.microsoft.com/office/2007/relationships/hdphoto" Target="../media/hdphoto31.wdp"/><Relationship Id="rId5" Type="http://schemas.openxmlformats.org/officeDocument/2006/relationships/image" Target="../media/image84.png"/><Relationship Id="rId15" Type="http://schemas.microsoft.com/office/2007/relationships/hdphoto" Target="../media/hdphoto33.wdp"/><Relationship Id="rId10" Type="http://schemas.openxmlformats.org/officeDocument/2006/relationships/image" Target="../media/image86.png"/><Relationship Id="rId4" Type="http://schemas.microsoft.com/office/2007/relationships/hdphoto" Target="../media/hdphoto28.wdp"/><Relationship Id="rId9" Type="http://schemas.openxmlformats.org/officeDocument/2006/relationships/hyperlink" Target="http://www.facebook.com/officialmawebcenters" TargetMode="External"/><Relationship Id="rId14" Type="http://schemas.openxmlformats.org/officeDocument/2006/relationships/image" Target="../media/image88.png"/></Relationships>
</file>

<file path=ppt/slides/_rels/slide49.xml.rels><?xml version="1.0" encoding="UTF-8" standalone="yes"?>
<Relationships xmlns="http://schemas.openxmlformats.org/package/2006/relationships"><Relationship Id="rId8" Type="http://schemas.microsoft.com/office/2007/relationships/hdphoto" Target="../media/hdphoto36.wdp"/><Relationship Id="rId13" Type="http://schemas.openxmlformats.org/officeDocument/2006/relationships/image" Target="../media/image94.png"/><Relationship Id="rId3" Type="http://schemas.openxmlformats.org/officeDocument/2006/relationships/image" Target="../media/image83.jpeg"/><Relationship Id="rId7" Type="http://schemas.openxmlformats.org/officeDocument/2006/relationships/image" Target="../media/image91.png"/><Relationship Id="rId12" Type="http://schemas.microsoft.com/office/2007/relationships/hdphoto" Target="../media/hdphoto38.wdp"/><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microsoft.com/office/2007/relationships/hdphoto" Target="../media/hdphoto35.wdp"/><Relationship Id="rId11" Type="http://schemas.openxmlformats.org/officeDocument/2006/relationships/image" Target="../media/image93.png"/><Relationship Id="rId5" Type="http://schemas.openxmlformats.org/officeDocument/2006/relationships/image" Target="../media/image90.png"/><Relationship Id="rId10" Type="http://schemas.microsoft.com/office/2007/relationships/hdphoto" Target="../media/hdphoto37.wdp"/><Relationship Id="rId4" Type="http://schemas.microsoft.com/office/2007/relationships/hdphoto" Target="../media/hdphoto28.wdp"/><Relationship Id="rId9" Type="http://schemas.openxmlformats.org/officeDocument/2006/relationships/image" Target="../media/image92.png"/><Relationship Id="rId14" Type="http://schemas.microsoft.com/office/2007/relationships/hdphoto" Target="../media/hdphoto39.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5.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microsoft.com/office/2007/relationships/hdphoto" Target="../media/hdphoto40.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97.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0" y="3333750"/>
            <a:ext cx="9144000" cy="1219200"/>
          </a:xfrm>
          <a:prstGeom prst="rect">
            <a:avLst/>
          </a:prstGeom>
          <a:solidFill>
            <a:srgbClr val="0070C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3"/>
          <p:cNvSpPr>
            <a:spLocks noGrp="1"/>
          </p:cNvSpPr>
          <p:nvPr>
            <p:ph type="subTitle" idx="1"/>
          </p:nvPr>
        </p:nvSpPr>
        <p:spPr>
          <a:xfrm>
            <a:off x="3429000" y="3776293"/>
            <a:ext cx="5715000" cy="611558"/>
          </a:xfrm>
        </p:spPr>
        <p:txBody>
          <a:bodyPr>
            <a:noAutofit/>
          </a:bodyPr>
          <a:lstStyle>
            <a:extLst/>
          </a:lstStyle>
          <a:p>
            <a:pPr algn="l">
              <a:spcBef>
                <a:spcPts val="1680"/>
              </a:spcBef>
              <a:spcAft>
                <a:spcPts val="1200"/>
              </a:spcAft>
            </a:pPr>
            <a:r>
              <a:rPr lang="en-US" sz="2400" b="1" cap="all" dirty="0" smtClean="0">
                <a:solidFill>
                  <a:schemeClr val="bg1"/>
                </a:solidFill>
              </a:rPr>
              <a:t>WebCenter Owner Overview</a:t>
            </a:r>
            <a:endParaRPr lang="en-US" sz="1100" dirty="0">
              <a:solidFill>
                <a:schemeClr val="bg1"/>
              </a:solidFill>
            </a:endParaRPr>
          </a:p>
        </p:txBody>
      </p:sp>
      <p:cxnSp>
        <p:nvCxnSpPr>
          <p:cNvPr id="8" name="Straight Connector 7"/>
          <p:cNvCxnSpPr/>
          <p:nvPr/>
        </p:nvCxnSpPr>
        <p:spPr>
          <a:xfrm>
            <a:off x="3276600" y="3520351"/>
            <a:ext cx="0" cy="8382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2" y="3584982"/>
            <a:ext cx="2276475" cy="739368"/>
          </a:xfrm>
          <a:prstGeom prst="rect">
            <a:avLst/>
          </a:prstGeom>
        </p:spPr>
      </p:pic>
    </p:spTree>
    <p:extLst>
      <p:ext uri="{BB962C8B-B14F-4D97-AF65-F5344CB8AC3E}">
        <p14:creationId xmlns:p14="http://schemas.microsoft.com/office/powerpoint/2010/main" val="28741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4630" t="-123" r="555" b="123"/>
          <a:stretch/>
        </p:blipFill>
        <p:spPr>
          <a:xfrm>
            <a:off x="0" y="-6350"/>
            <a:ext cx="4445000" cy="5143500"/>
          </a:xfrm>
          <a:prstGeom prst="rect">
            <a:avLst/>
          </a:prstGeom>
          <a:effectLst>
            <a:outerShdw blurRad="50800" dist="38100" algn="l" rotWithShape="0">
              <a:prstClr val="black">
                <a:alpha val="40000"/>
              </a:prstClr>
            </a:outerShdw>
          </a:effectLst>
        </p:spPr>
      </p:pic>
      <p:sp>
        <p:nvSpPr>
          <p:cNvPr id="5" name="Rectangle 4"/>
          <p:cNvSpPr/>
          <p:nvPr/>
        </p:nvSpPr>
        <p:spPr>
          <a:xfrm>
            <a:off x="4800600" y="334211"/>
            <a:ext cx="4114800" cy="21924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You can offer a competitive internship program for up to 4 interns at a time. This program provides a way for potential </a:t>
            </a:r>
            <a:r>
              <a:rPr lang="en-US" sz="1600" b="1" cap="all" dirty="0" err="1">
                <a:solidFill>
                  <a:prstClr val="white"/>
                </a:solidFill>
              </a:rPr>
              <a:t>WebCenter</a:t>
            </a:r>
            <a:r>
              <a:rPr lang="en-US" sz="1600" b="1" cap="all" dirty="0">
                <a:solidFill>
                  <a:prstClr val="white"/>
                </a:solidFill>
              </a:rPr>
              <a:t> Owners to leverage their sweat equity and be coached by you, an experienced </a:t>
            </a:r>
            <a:r>
              <a:rPr lang="en-US" sz="1600" b="1" cap="all" dirty="0" err="1">
                <a:solidFill>
                  <a:prstClr val="white"/>
                </a:solidFill>
              </a:rPr>
              <a:t>WebCenter</a:t>
            </a:r>
            <a:r>
              <a:rPr lang="en-US" sz="1600" b="1" cap="all" dirty="0">
                <a:solidFill>
                  <a:prstClr val="white"/>
                </a:solidFill>
              </a:rPr>
              <a:t> Owner. </a:t>
            </a:r>
          </a:p>
        </p:txBody>
      </p:sp>
      <p:sp>
        <p:nvSpPr>
          <p:cNvPr id="6" name="Rectangle 5"/>
          <p:cNvSpPr/>
          <p:nvPr/>
        </p:nvSpPr>
        <p:spPr>
          <a:xfrm>
            <a:off x="4800600" y="2844633"/>
            <a:ext cx="4114800" cy="8766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Intern’s have unlimited access to sales support to conduct website sales appointments on their behalf</a:t>
            </a:r>
          </a:p>
        </p:txBody>
      </p:sp>
      <p:sp>
        <p:nvSpPr>
          <p:cNvPr id="7" name="Rectangle 6"/>
          <p:cNvSpPr/>
          <p:nvPr/>
        </p:nvSpPr>
        <p:spPr>
          <a:xfrm>
            <a:off x="4787900" y="3863474"/>
            <a:ext cx="4114800" cy="91807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Setting up a </a:t>
            </a:r>
            <a:r>
              <a:rPr lang="en-US" sz="1600" b="1" cap="all" dirty="0" err="1">
                <a:solidFill>
                  <a:prstClr val="white"/>
                </a:solidFill>
              </a:rPr>
              <a:t>WebCenter</a:t>
            </a:r>
            <a:r>
              <a:rPr lang="en-US" sz="1600" b="1" cap="all" dirty="0">
                <a:solidFill>
                  <a:prstClr val="white"/>
                </a:solidFill>
              </a:rPr>
              <a:t> intern is EASY. </a:t>
            </a:r>
          </a:p>
        </p:txBody>
      </p:sp>
    </p:spTree>
    <p:extLst>
      <p:ext uri="{BB962C8B-B14F-4D97-AF65-F5344CB8AC3E}">
        <p14:creationId xmlns:p14="http://schemas.microsoft.com/office/powerpoint/2010/main" val="125942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33407" y="2111876"/>
            <a:ext cx="1933609" cy="27141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Explain the business to your intern.  </a:t>
            </a:r>
            <a:r>
              <a:rPr lang="en-US" sz="1600" dirty="0">
                <a:solidFill>
                  <a:prstClr val="white"/>
                </a:solidFill>
              </a:rPr>
              <a:t/>
            </a:r>
            <a:br>
              <a:rPr lang="en-US" sz="1600" dirty="0">
                <a:solidFill>
                  <a:prstClr val="white"/>
                </a:solidFill>
              </a:rPr>
            </a:br>
            <a:r>
              <a:rPr lang="en-US" sz="1600" dirty="0">
                <a:solidFill>
                  <a:prstClr val="white"/>
                </a:solidFill>
              </a:rPr>
              <a:t/>
            </a:r>
            <a:br>
              <a:rPr lang="en-US" sz="1600" dirty="0">
                <a:solidFill>
                  <a:prstClr val="white"/>
                </a:solidFill>
              </a:rPr>
            </a:br>
            <a:r>
              <a:rPr lang="en-US" sz="1600" dirty="0">
                <a:solidFill>
                  <a:prstClr val="white"/>
                </a:solidFill>
              </a:rPr>
              <a:t/>
            </a:r>
            <a:br>
              <a:rPr lang="en-US" sz="1600" dirty="0">
                <a:solidFill>
                  <a:prstClr val="white"/>
                </a:solidFill>
              </a:rPr>
            </a:br>
            <a:r>
              <a:rPr lang="en-US" sz="1600" dirty="0">
                <a:solidFill>
                  <a:prstClr val="white"/>
                </a:solidFill>
              </a:rPr>
              <a:t>The </a:t>
            </a:r>
            <a:r>
              <a:rPr lang="en-US" sz="1600" dirty="0">
                <a:solidFill>
                  <a:prstClr val="white"/>
                </a:solidFill>
              </a:rPr>
              <a:t>goal is for them to become a qualified business partner, so their understanding of the business is critical.  </a:t>
            </a:r>
          </a:p>
        </p:txBody>
      </p:sp>
      <p:sp>
        <p:nvSpPr>
          <p:cNvPr id="13" name="Rectangle 12"/>
          <p:cNvSpPr/>
          <p:nvPr/>
        </p:nvSpPr>
        <p:spPr>
          <a:xfrm>
            <a:off x="2581272" y="2086141"/>
            <a:ext cx="1933609" cy="27398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Activate status as an intern. </a:t>
            </a:r>
            <a:r>
              <a:rPr lang="en-US" sz="1600" dirty="0">
                <a:solidFill>
                  <a:prstClr val="white"/>
                </a:solidFill>
              </a:rPr>
              <a:t/>
            </a:r>
            <a:br>
              <a:rPr lang="en-US" sz="1600" dirty="0">
                <a:solidFill>
                  <a:prstClr val="white"/>
                </a:solidFill>
              </a:rPr>
            </a:br>
            <a:r>
              <a:rPr lang="en-US" sz="1600" dirty="0">
                <a:solidFill>
                  <a:prstClr val="white"/>
                </a:solidFill>
              </a:rPr>
              <a:t> </a:t>
            </a:r>
            <a:br>
              <a:rPr lang="en-US" sz="1600" dirty="0">
                <a:solidFill>
                  <a:prstClr val="white"/>
                </a:solidFill>
              </a:rPr>
            </a:br>
            <a:r>
              <a:rPr lang="en-US" sz="1600" dirty="0">
                <a:solidFill>
                  <a:prstClr val="white"/>
                </a:solidFill>
              </a:rPr>
              <a:t>You </a:t>
            </a:r>
            <a:r>
              <a:rPr lang="en-US" sz="1600" dirty="0">
                <a:solidFill>
                  <a:prstClr val="white"/>
                </a:solidFill>
              </a:rPr>
              <a:t>can have up to 4 interns at a </a:t>
            </a:r>
            <a:r>
              <a:rPr lang="en-US" sz="1600" dirty="0">
                <a:solidFill>
                  <a:prstClr val="white"/>
                </a:solidFill>
              </a:rPr>
              <a:t>time.  </a:t>
            </a:r>
            <a:br>
              <a:rPr lang="en-US" sz="1600" dirty="0">
                <a:solidFill>
                  <a:prstClr val="white"/>
                </a:solidFill>
              </a:rPr>
            </a:br>
            <a:r>
              <a:rPr lang="en-US" sz="1600" dirty="0">
                <a:solidFill>
                  <a:prstClr val="white"/>
                </a:solidFill>
              </a:rPr>
              <a:t/>
            </a:r>
            <a:br>
              <a:rPr lang="en-US" sz="1600" dirty="0">
                <a:solidFill>
                  <a:prstClr val="white"/>
                </a:solidFill>
              </a:rPr>
            </a:br>
            <a:r>
              <a:rPr lang="en-US" sz="1600" dirty="0">
                <a:solidFill>
                  <a:prstClr val="white"/>
                </a:solidFill>
              </a:rPr>
              <a:t>To </a:t>
            </a:r>
            <a:r>
              <a:rPr lang="en-US" sz="1600" dirty="0">
                <a:solidFill>
                  <a:prstClr val="white"/>
                </a:solidFill>
              </a:rPr>
              <a:t>create an intern, create a contact in your WebCenter and label it “WebCenter Prospect”.</a:t>
            </a:r>
          </a:p>
        </p:txBody>
      </p:sp>
      <p:sp>
        <p:nvSpPr>
          <p:cNvPr id="14" name="Rectangle 13"/>
          <p:cNvSpPr/>
          <p:nvPr/>
        </p:nvSpPr>
        <p:spPr>
          <a:xfrm>
            <a:off x="4629131" y="2086141"/>
            <a:ext cx="1933609" cy="27398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Sell websites and earn retail profit. </a:t>
            </a:r>
            <a:r>
              <a:rPr lang="en-US" sz="1600" dirty="0">
                <a:solidFill>
                  <a:prstClr val="white"/>
                </a:solidFill>
              </a:rPr>
              <a:t/>
            </a:r>
            <a:br>
              <a:rPr lang="en-US" sz="1600" dirty="0">
                <a:solidFill>
                  <a:prstClr val="white"/>
                </a:solidFill>
              </a:rPr>
            </a:br>
            <a:r>
              <a:rPr lang="en-US" sz="1600" dirty="0">
                <a:solidFill>
                  <a:prstClr val="white"/>
                </a:solidFill>
              </a:rPr>
              <a:t/>
            </a:r>
            <a:br>
              <a:rPr lang="en-US" sz="1600" dirty="0">
                <a:solidFill>
                  <a:prstClr val="white"/>
                </a:solidFill>
              </a:rPr>
            </a:br>
            <a:r>
              <a:rPr lang="en-US" sz="1600" dirty="0">
                <a:solidFill>
                  <a:prstClr val="white"/>
                </a:solidFill>
              </a:rPr>
              <a:t>By </a:t>
            </a:r>
            <a:r>
              <a:rPr lang="en-US" sz="1600" dirty="0">
                <a:solidFill>
                  <a:prstClr val="white"/>
                </a:solidFill>
              </a:rPr>
              <a:t>leveraging the simple sales system and product specialist, you help your intern to sell 1-2 websites.</a:t>
            </a:r>
          </a:p>
        </p:txBody>
      </p:sp>
      <p:sp>
        <p:nvSpPr>
          <p:cNvPr id="15" name="Rectangle 14"/>
          <p:cNvSpPr/>
          <p:nvPr/>
        </p:nvSpPr>
        <p:spPr>
          <a:xfrm>
            <a:off x="6676991" y="2086142"/>
            <a:ext cx="1933609" cy="27398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You help your intern to capitalize their UnFranchise with retail profit from website sales</a:t>
            </a:r>
            <a:r>
              <a:rPr lang="en-US" sz="1600" dirty="0">
                <a:solidFill>
                  <a:prstClr val="white"/>
                </a:solidFill>
              </a:rPr>
              <a:t>.  </a:t>
            </a:r>
            <a:r>
              <a:rPr lang="en-US" sz="1600" dirty="0">
                <a:solidFill>
                  <a:prstClr val="white"/>
                </a:solidFill>
              </a:rPr>
              <a:t>Retail profit is paid to you, the </a:t>
            </a:r>
            <a:r>
              <a:rPr lang="en-US" sz="1600" dirty="0" err="1">
                <a:solidFill>
                  <a:prstClr val="white"/>
                </a:solidFill>
              </a:rPr>
              <a:t>WebCenter</a:t>
            </a:r>
            <a:r>
              <a:rPr lang="en-US" sz="1600" dirty="0">
                <a:solidFill>
                  <a:prstClr val="white"/>
                </a:solidFill>
              </a:rPr>
              <a:t> Owner.  You MUST use the profit to capitalize your intern’s business</a:t>
            </a:r>
          </a:p>
        </p:txBody>
      </p:sp>
      <p:sp>
        <p:nvSpPr>
          <p:cNvPr id="19" name="Rectangle 18"/>
          <p:cNvSpPr/>
          <p:nvPr/>
        </p:nvSpPr>
        <p:spPr>
          <a:xfrm>
            <a:off x="504794" y="28741"/>
            <a:ext cx="1933609"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0" dirty="0">
                <a:solidFill>
                  <a:prstClr val="white"/>
                </a:solidFill>
                <a:latin typeface="Arial" panose="020B0604020202020204" pitchFamily="34" charset="0"/>
                <a:cs typeface="Arial" panose="020B0604020202020204" pitchFamily="34" charset="0"/>
              </a:rPr>
              <a:t>E</a:t>
            </a:r>
          </a:p>
        </p:txBody>
      </p:sp>
      <p:sp>
        <p:nvSpPr>
          <p:cNvPr id="20" name="Rectangle 19"/>
          <p:cNvSpPr/>
          <p:nvPr/>
        </p:nvSpPr>
        <p:spPr>
          <a:xfrm>
            <a:off x="2562193" y="28741"/>
            <a:ext cx="1933609"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0" dirty="0">
                <a:solidFill>
                  <a:prstClr val="white"/>
                </a:solidFill>
                <a:latin typeface="Arial" panose="020B0604020202020204" pitchFamily="34" charset="0"/>
                <a:cs typeface="Arial" panose="020B0604020202020204" pitchFamily="34" charset="0"/>
              </a:rPr>
              <a:t>A</a:t>
            </a:r>
          </a:p>
        </p:txBody>
      </p:sp>
      <p:sp>
        <p:nvSpPr>
          <p:cNvPr id="21" name="Rectangle 20"/>
          <p:cNvSpPr/>
          <p:nvPr/>
        </p:nvSpPr>
        <p:spPr>
          <a:xfrm>
            <a:off x="4619599" y="54476"/>
            <a:ext cx="1933609"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0" dirty="0">
                <a:solidFill>
                  <a:prstClr val="white"/>
                </a:solidFill>
                <a:latin typeface="Arial" panose="020B0604020202020204" pitchFamily="34" charset="0"/>
                <a:cs typeface="Arial" panose="020B0604020202020204" pitchFamily="34" charset="0"/>
              </a:rPr>
              <a:t>S</a:t>
            </a:r>
          </a:p>
        </p:txBody>
      </p:sp>
      <p:sp>
        <p:nvSpPr>
          <p:cNvPr id="22" name="Rectangle 21"/>
          <p:cNvSpPr/>
          <p:nvPr/>
        </p:nvSpPr>
        <p:spPr>
          <a:xfrm>
            <a:off x="6676991" y="54476"/>
            <a:ext cx="1933609"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0" dirty="0">
                <a:solidFill>
                  <a:prstClr val="white"/>
                </a:solidFill>
                <a:latin typeface="Arial" panose="020B0604020202020204" pitchFamily="34" charset="0"/>
                <a:cs typeface="Arial" panose="020B0604020202020204" pitchFamily="34" charset="0"/>
              </a:rPr>
              <a:t>Y</a:t>
            </a:r>
          </a:p>
        </p:txBody>
      </p:sp>
    </p:spTree>
    <p:extLst>
      <p:ext uri="{BB962C8B-B14F-4D97-AF65-F5344CB8AC3E}">
        <p14:creationId xmlns:p14="http://schemas.microsoft.com/office/powerpoint/2010/main" val="159879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0" y="1276350"/>
            <a:ext cx="3048000" cy="38671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3048000" y="1276350"/>
            <a:ext cx="6096000" cy="3867150"/>
            <a:chOff x="3352800" y="1276350"/>
            <a:chExt cx="6705600" cy="3867150"/>
          </a:xfrm>
        </p:grpSpPr>
        <p:sp>
          <p:nvSpPr>
            <p:cNvPr id="11" name="Rectangle 10"/>
            <p:cNvSpPr/>
            <p:nvPr/>
          </p:nvSpPr>
          <p:spPr>
            <a:xfrm>
              <a:off x="3352800" y="1276350"/>
              <a:ext cx="3352800" cy="386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6705600" y="1276350"/>
              <a:ext cx="3352800" cy="386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 name="TextBox 3"/>
          <p:cNvSpPr txBox="1"/>
          <p:nvPr/>
        </p:nvSpPr>
        <p:spPr>
          <a:xfrm>
            <a:off x="0" y="590554"/>
            <a:ext cx="9144000" cy="461665"/>
          </a:xfrm>
          <a:prstGeom prst="rect">
            <a:avLst/>
          </a:prstGeom>
          <a:solidFill>
            <a:schemeClr val="accent5">
              <a:lumMod val="75000"/>
            </a:schemeClr>
          </a:solidFill>
        </p:spPr>
        <p:txBody>
          <a:bodyPr wrap="square" rtlCol="0">
            <a:spAutoFit/>
          </a:bodyPr>
          <a:lstStyle/>
          <a:p>
            <a:pPr algn="ctr"/>
            <a:r>
              <a:rPr lang="en-US" sz="2400" b="1" cap="all" dirty="0">
                <a:solidFill>
                  <a:prstClr val="white"/>
                </a:solidFill>
              </a:rPr>
              <a:t>Our Customers are Small Business Owners</a:t>
            </a:r>
          </a:p>
        </p:txBody>
      </p:sp>
      <p:grpSp>
        <p:nvGrpSpPr>
          <p:cNvPr id="22" name="Group 21"/>
          <p:cNvGrpSpPr/>
          <p:nvPr/>
        </p:nvGrpSpPr>
        <p:grpSpPr>
          <a:xfrm>
            <a:off x="0" y="1428754"/>
            <a:ext cx="3048000" cy="3714751"/>
            <a:chOff x="0" y="1428750"/>
            <a:chExt cx="3048000" cy="3714751"/>
          </a:xfrm>
        </p:grpSpPr>
        <p:grpSp>
          <p:nvGrpSpPr>
            <p:cNvPr id="6" name="Group 5"/>
            <p:cNvGrpSpPr/>
            <p:nvPr/>
          </p:nvGrpSpPr>
          <p:grpSpPr>
            <a:xfrm>
              <a:off x="227512" y="1428750"/>
              <a:ext cx="2744288" cy="2617434"/>
              <a:chOff x="301122" y="2238039"/>
              <a:chExt cx="2513512" cy="3240778"/>
            </a:xfrm>
          </p:grpSpPr>
          <p:grpSp>
            <p:nvGrpSpPr>
              <p:cNvPr id="7" name="Group 6"/>
              <p:cNvGrpSpPr/>
              <p:nvPr/>
            </p:nvGrpSpPr>
            <p:grpSpPr>
              <a:xfrm>
                <a:off x="301122" y="3331629"/>
                <a:ext cx="2513512" cy="2147188"/>
                <a:chOff x="322080" y="1047750"/>
                <a:chExt cx="5164320" cy="3181350"/>
              </a:xfrm>
            </p:grpSpPr>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40" r="15444" b="19872"/>
                <a:stretch/>
              </p:blipFill>
              <p:spPr bwMode="auto">
                <a:xfrm>
                  <a:off x="1000124" y="1257300"/>
                  <a:ext cx="3810001"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80" y="1047750"/>
                  <a:ext cx="5164320" cy="3181350"/>
                </a:xfrm>
                <a:prstGeom prst="rect">
                  <a:avLst/>
                </a:prstGeom>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41" y="2238039"/>
                <a:ext cx="2326821" cy="1608666"/>
              </a:xfrm>
              <a:prstGeom prst="rect">
                <a:avLst/>
              </a:prstGeom>
            </p:spPr>
          </p:pic>
        </p:grpSp>
        <p:sp>
          <p:nvSpPr>
            <p:cNvPr id="16" name="Rectangle 15"/>
            <p:cNvSpPr/>
            <p:nvPr/>
          </p:nvSpPr>
          <p:spPr>
            <a:xfrm>
              <a:off x="0" y="4046184"/>
              <a:ext cx="3048000" cy="10973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Help business owners with their overhead / expenses</a:t>
              </a:r>
            </a:p>
          </p:txBody>
        </p:sp>
      </p:grpSp>
      <p:grpSp>
        <p:nvGrpSpPr>
          <p:cNvPr id="18" name="Group 17"/>
          <p:cNvGrpSpPr/>
          <p:nvPr/>
        </p:nvGrpSpPr>
        <p:grpSpPr>
          <a:xfrm>
            <a:off x="6096000" y="1276354"/>
            <a:ext cx="3048000" cy="3867151"/>
            <a:chOff x="6096000" y="1276350"/>
            <a:chExt cx="3048000" cy="3867151"/>
          </a:xfrm>
        </p:grpSpPr>
        <p:pic>
          <p:nvPicPr>
            <p:cNvPr id="15" name="Picture 14"/>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17665" t="12895" r="30406"/>
            <a:stretch/>
          </p:blipFill>
          <p:spPr>
            <a:xfrm>
              <a:off x="6108366" y="1276350"/>
              <a:ext cx="3035634" cy="3215020"/>
            </a:xfrm>
            <a:prstGeom prst="rect">
              <a:avLst/>
            </a:prstGeom>
          </p:spPr>
        </p:pic>
        <p:sp>
          <p:nvSpPr>
            <p:cNvPr id="17" name="Rectangle 16"/>
            <p:cNvSpPr/>
            <p:nvPr/>
          </p:nvSpPr>
          <p:spPr>
            <a:xfrm>
              <a:off x="6096000" y="4046184"/>
              <a:ext cx="3048000" cy="109731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SMB Owners = </a:t>
              </a:r>
              <a:br>
                <a:rPr lang="en-US" sz="1600" b="1" cap="all" dirty="0">
                  <a:solidFill>
                    <a:prstClr val="white"/>
                  </a:solidFill>
                </a:rPr>
              </a:br>
              <a:r>
                <a:rPr lang="en-US" sz="1600" b="1" cap="all" dirty="0">
                  <a:solidFill>
                    <a:prstClr val="white"/>
                  </a:solidFill>
                </a:rPr>
                <a:t>Entrepreneurs / UFO Prospects</a:t>
              </a:r>
            </a:p>
          </p:txBody>
        </p:sp>
      </p:grpSp>
      <p:grpSp>
        <p:nvGrpSpPr>
          <p:cNvPr id="21" name="Group 20"/>
          <p:cNvGrpSpPr/>
          <p:nvPr/>
        </p:nvGrpSpPr>
        <p:grpSpPr>
          <a:xfrm>
            <a:off x="3045852" y="1276351"/>
            <a:ext cx="3062514" cy="3867150"/>
            <a:chOff x="3045852" y="1276351"/>
            <a:chExt cx="3062514" cy="3867150"/>
          </a:xfrm>
        </p:grpSpPr>
        <p:pic>
          <p:nvPicPr>
            <p:cNvPr id="19" name="Picture 2" descr="C:\Users\User\Desktop\Loren MA\ISM Day 2 Screenshots\Highlights Day 2\Motivescosmetics new site.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471" b="29718"/>
            <a:stretch/>
          </p:blipFill>
          <p:spPr bwMode="auto">
            <a:xfrm>
              <a:off x="3048000" y="1276351"/>
              <a:ext cx="3060366" cy="38671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3045852" y="4046184"/>
              <a:ext cx="3062514" cy="109731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Build share of customer with other ma products</a:t>
              </a:r>
            </a:p>
          </p:txBody>
        </p:sp>
      </p:grpSp>
    </p:spTree>
    <p:extLst>
      <p:ext uri="{BB962C8B-B14F-4D97-AF65-F5344CB8AC3E}">
        <p14:creationId xmlns:p14="http://schemas.microsoft.com/office/powerpoint/2010/main" val="314036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77" y="902565"/>
            <a:ext cx="7307712" cy="3574186"/>
          </a:xfrm>
          <a:prstGeom prst="rect">
            <a:avLst/>
          </a:prstGeom>
        </p:spPr>
      </p:pic>
      <p:sp>
        <p:nvSpPr>
          <p:cNvPr id="9" name="Rectangle 8"/>
          <p:cNvSpPr/>
          <p:nvPr/>
        </p:nvSpPr>
        <p:spPr>
          <a:xfrm>
            <a:off x="0" y="3287343"/>
            <a:ext cx="9144000" cy="1524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685800" y="3906623"/>
            <a:ext cx="7924800" cy="646331"/>
          </a:xfrm>
          <a:prstGeom prst="rect">
            <a:avLst/>
          </a:prstGeom>
          <a:noFill/>
        </p:spPr>
        <p:txBody>
          <a:bodyPr wrap="square" rtlCol="0">
            <a:spAutoFit/>
          </a:bodyPr>
          <a:lstStyle/>
          <a:p>
            <a:pPr algn="ctr">
              <a:spcAft>
                <a:spcPts val="1200"/>
              </a:spcAft>
            </a:pPr>
            <a:r>
              <a:rPr lang="en-US" dirty="0">
                <a:solidFill>
                  <a:prstClr val="white"/>
                </a:solidFill>
              </a:rPr>
              <a:t>Your WebCenter is automatically enabled to sell websites globally in all </a:t>
            </a:r>
            <a:br>
              <a:rPr lang="en-US" dirty="0">
                <a:solidFill>
                  <a:prstClr val="white"/>
                </a:solidFill>
              </a:rPr>
            </a:br>
            <a:r>
              <a:rPr lang="en-US" b="1" dirty="0">
                <a:solidFill>
                  <a:prstClr val="white"/>
                </a:solidFill>
              </a:rPr>
              <a:t>Market Countries &amp; EMP Countries!</a:t>
            </a:r>
          </a:p>
        </p:txBody>
      </p:sp>
      <p:sp>
        <p:nvSpPr>
          <p:cNvPr id="7" name="Rectangle 6"/>
          <p:cNvSpPr/>
          <p:nvPr/>
        </p:nvSpPr>
        <p:spPr>
          <a:xfrm>
            <a:off x="2682489" y="3409950"/>
            <a:ext cx="3724096" cy="523220"/>
          </a:xfrm>
          <a:prstGeom prst="rect">
            <a:avLst/>
          </a:prstGeom>
        </p:spPr>
        <p:txBody>
          <a:bodyPr wrap="none">
            <a:spAutoFit/>
          </a:bodyPr>
          <a:lstStyle/>
          <a:p>
            <a:pPr algn="ctr">
              <a:spcAft>
                <a:spcPts val="1200"/>
              </a:spcAft>
            </a:pPr>
            <a:r>
              <a:rPr lang="en-US" sz="2800" b="1" dirty="0">
                <a:solidFill>
                  <a:prstClr val="white"/>
                </a:solidFill>
              </a:rPr>
              <a:t>Your Global WebCenter</a:t>
            </a:r>
            <a:endParaRPr lang="en-US" sz="2800" b="1" dirty="0">
              <a:solidFill>
                <a:prstClr val="white"/>
              </a:solidFill>
            </a:endParaRPr>
          </a:p>
        </p:txBody>
      </p:sp>
      <p:grpSp>
        <p:nvGrpSpPr>
          <p:cNvPr id="3" name="Group 2"/>
          <p:cNvGrpSpPr/>
          <p:nvPr/>
        </p:nvGrpSpPr>
        <p:grpSpPr>
          <a:xfrm>
            <a:off x="0" y="0"/>
            <a:ext cx="3273778" cy="3287343"/>
            <a:chOff x="0" y="0"/>
            <a:chExt cx="3273778" cy="3287343"/>
          </a:xfrm>
        </p:grpSpPr>
        <p:sp>
          <p:nvSpPr>
            <p:cNvPr id="2" name="Rectangle 1"/>
            <p:cNvSpPr/>
            <p:nvPr/>
          </p:nvSpPr>
          <p:spPr>
            <a:xfrm>
              <a:off x="0" y="0"/>
              <a:ext cx="3273778" cy="3287343"/>
            </a:xfrm>
            <a:prstGeom prst="rect">
              <a:avLst/>
            </a:prstGeom>
            <a:solidFill>
              <a:schemeClr val="tx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TextBox 10"/>
            <p:cNvSpPr txBox="1"/>
            <p:nvPr/>
          </p:nvSpPr>
          <p:spPr>
            <a:xfrm>
              <a:off x="225778" y="256234"/>
              <a:ext cx="2610555" cy="2862323"/>
            </a:xfrm>
            <a:prstGeom prst="rect">
              <a:avLst/>
            </a:prstGeom>
            <a:noFill/>
          </p:spPr>
          <p:txBody>
            <a:bodyPr wrap="square" rtlCol="0">
              <a:spAutoFit/>
            </a:bodyPr>
            <a:lstStyle/>
            <a:p>
              <a:r>
                <a:rPr lang="en-US" dirty="0">
                  <a:solidFill>
                    <a:prstClr val="white"/>
                  </a:solidFill>
                </a:rPr>
                <a:t>Market Countries</a:t>
              </a:r>
            </a:p>
            <a:p>
              <a:pPr marL="285750" indent="-285750">
                <a:buFont typeface="Arial"/>
                <a:buChar char="•"/>
              </a:pPr>
              <a:r>
                <a:rPr lang="en-US" b="1" dirty="0">
                  <a:solidFill>
                    <a:prstClr val="white"/>
                  </a:solidFill>
                </a:rPr>
                <a:t>USA</a:t>
              </a:r>
            </a:p>
            <a:p>
              <a:pPr marL="285750" indent="-285750">
                <a:buFont typeface="Arial"/>
                <a:buChar char="•"/>
              </a:pPr>
              <a:r>
                <a:rPr lang="en-US" b="1" dirty="0">
                  <a:solidFill>
                    <a:prstClr val="white"/>
                  </a:solidFill>
                </a:rPr>
                <a:t>Canada</a:t>
              </a:r>
            </a:p>
            <a:p>
              <a:pPr marL="285750" indent="-285750">
                <a:buFont typeface="Arial"/>
                <a:buChar char="•"/>
              </a:pPr>
              <a:r>
                <a:rPr lang="en-US" b="1" dirty="0">
                  <a:solidFill>
                    <a:prstClr val="white"/>
                  </a:solidFill>
                </a:rPr>
                <a:t>Mexico</a:t>
              </a:r>
            </a:p>
            <a:p>
              <a:pPr marL="285750" indent="-285750">
                <a:buFont typeface="Arial"/>
                <a:buChar char="•"/>
              </a:pPr>
              <a:r>
                <a:rPr lang="en-US" b="1" dirty="0">
                  <a:solidFill>
                    <a:prstClr val="white"/>
                  </a:solidFill>
                </a:rPr>
                <a:t>Australia</a:t>
              </a:r>
            </a:p>
            <a:p>
              <a:pPr marL="285750" indent="-285750">
                <a:buFont typeface="Arial"/>
                <a:buChar char="•"/>
              </a:pPr>
              <a:r>
                <a:rPr lang="en-US" b="1" dirty="0">
                  <a:solidFill>
                    <a:prstClr val="white"/>
                  </a:solidFill>
                </a:rPr>
                <a:t>Taiwan</a:t>
              </a:r>
            </a:p>
            <a:p>
              <a:pPr marL="285750" indent="-285750">
                <a:buFont typeface="Arial"/>
                <a:buChar char="•"/>
              </a:pPr>
              <a:r>
                <a:rPr lang="en-US" b="1" dirty="0">
                  <a:solidFill>
                    <a:prstClr val="white"/>
                  </a:solidFill>
                </a:rPr>
                <a:t>Hong Kong </a:t>
              </a:r>
            </a:p>
            <a:p>
              <a:pPr marL="285750" indent="-285750">
                <a:buFont typeface="Arial"/>
                <a:buChar char="•"/>
              </a:pPr>
              <a:r>
                <a:rPr lang="en-US" b="1" dirty="0">
                  <a:solidFill>
                    <a:prstClr val="white"/>
                  </a:solidFill>
                </a:rPr>
                <a:t>United Kingdom</a:t>
              </a:r>
            </a:p>
            <a:p>
              <a:pPr marL="285750" indent="-285750">
                <a:buFont typeface="Arial"/>
                <a:buChar char="•"/>
              </a:pPr>
              <a:r>
                <a:rPr lang="en-US" b="1" dirty="0">
                  <a:solidFill>
                    <a:prstClr val="white"/>
                  </a:solidFill>
                </a:rPr>
                <a:t>Spain</a:t>
              </a:r>
            </a:p>
            <a:p>
              <a:pPr marL="285750" indent="-285750">
                <a:buFont typeface="Arial"/>
                <a:buChar char="•"/>
              </a:pPr>
              <a:r>
                <a:rPr lang="en-US" b="1" dirty="0">
                  <a:solidFill>
                    <a:prstClr val="white"/>
                  </a:solidFill>
                </a:rPr>
                <a:t>Singapore</a:t>
              </a:r>
              <a:endParaRPr lang="en-US" b="1" dirty="0">
                <a:solidFill>
                  <a:prstClr val="white"/>
                </a:solidFill>
              </a:endParaRPr>
            </a:p>
          </p:txBody>
        </p:sp>
      </p:grpSp>
      <p:grpSp>
        <p:nvGrpSpPr>
          <p:cNvPr id="4" name="Group 3"/>
          <p:cNvGrpSpPr/>
          <p:nvPr/>
        </p:nvGrpSpPr>
        <p:grpSpPr>
          <a:xfrm>
            <a:off x="5870222" y="0"/>
            <a:ext cx="3273778" cy="3287343"/>
            <a:chOff x="5870222" y="0"/>
            <a:chExt cx="3273778" cy="3287343"/>
          </a:xfrm>
        </p:grpSpPr>
        <p:sp>
          <p:nvSpPr>
            <p:cNvPr id="8" name="Rectangle 7"/>
            <p:cNvSpPr/>
            <p:nvPr/>
          </p:nvSpPr>
          <p:spPr>
            <a:xfrm>
              <a:off x="5870222" y="0"/>
              <a:ext cx="3273778" cy="3287343"/>
            </a:xfrm>
            <a:prstGeom prst="rect">
              <a:avLst/>
            </a:prstGeom>
            <a:solidFill>
              <a:schemeClr val="tx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TextBox 11"/>
            <p:cNvSpPr txBox="1"/>
            <p:nvPr/>
          </p:nvSpPr>
          <p:spPr>
            <a:xfrm>
              <a:off x="6191955" y="256234"/>
              <a:ext cx="2610555" cy="2308324"/>
            </a:xfrm>
            <a:prstGeom prst="rect">
              <a:avLst/>
            </a:prstGeom>
            <a:noFill/>
          </p:spPr>
          <p:txBody>
            <a:bodyPr wrap="square" rtlCol="0">
              <a:spAutoFit/>
            </a:bodyPr>
            <a:lstStyle/>
            <a:p>
              <a:r>
                <a:rPr lang="en-US" dirty="0">
                  <a:solidFill>
                    <a:prstClr val="white"/>
                  </a:solidFill>
                </a:rPr>
                <a:t>EMP Countries</a:t>
              </a:r>
            </a:p>
            <a:p>
              <a:pPr marL="285750" indent="-285750">
                <a:buFont typeface="Arial"/>
                <a:buChar char="•"/>
              </a:pPr>
              <a:r>
                <a:rPr lang="en-US" b="1" dirty="0">
                  <a:solidFill>
                    <a:prstClr val="white"/>
                  </a:solidFill>
                </a:rPr>
                <a:t>Bahamas</a:t>
              </a:r>
            </a:p>
            <a:p>
              <a:pPr marL="285750" indent="-285750">
                <a:buFont typeface="Arial"/>
                <a:buChar char="•"/>
              </a:pPr>
              <a:r>
                <a:rPr lang="en-US" b="1" dirty="0">
                  <a:solidFill>
                    <a:prstClr val="white"/>
                  </a:solidFill>
                </a:rPr>
                <a:t>Costa Rica</a:t>
              </a:r>
            </a:p>
            <a:p>
              <a:pPr marL="285750" indent="-285750">
                <a:buFont typeface="Arial"/>
                <a:buChar char="•"/>
              </a:pPr>
              <a:r>
                <a:rPr lang="en-US" b="1" dirty="0">
                  <a:solidFill>
                    <a:prstClr val="white"/>
                  </a:solidFill>
                </a:rPr>
                <a:t>Columbia</a:t>
              </a:r>
            </a:p>
            <a:p>
              <a:pPr marL="285750" indent="-285750">
                <a:buFont typeface="Arial"/>
                <a:buChar char="•"/>
              </a:pPr>
              <a:r>
                <a:rPr lang="en-US" b="1" dirty="0">
                  <a:solidFill>
                    <a:prstClr val="white"/>
                  </a:solidFill>
                </a:rPr>
                <a:t>Dominican Republic</a:t>
              </a:r>
            </a:p>
            <a:p>
              <a:pPr marL="285750" indent="-285750">
                <a:buFont typeface="Arial"/>
                <a:buChar char="•"/>
              </a:pPr>
              <a:r>
                <a:rPr lang="en-US" b="1" dirty="0">
                  <a:solidFill>
                    <a:prstClr val="white"/>
                  </a:solidFill>
                </a:rPr>
                <a:t>Ecuador</a:t>
              </a:r>
            </a:p>
            <a:p>
              <a:pPr marL="285750" indent="-285750">
                <a:buFont typeface="Arial"/>
                <a:buChar char="•"/>
              </a:pPr>
              <a:r>
                <a:rPr lang="en-US" b="1" dirty="0">
                  <a:solidFill>
                    <a:prstClr val="white"/>
                  </a:solidFill>
                </a:rPr>
                <a:t>Jamaica</a:t>
              </a:r>
            </a:p>
            <a:p>
              <a:pPr marL="285750" indent="-285750">
                <a:buFont typeface="Arial"/>
                <a:buChar char="•"/>
              </a:pPr>
              <a:r>
                <a:rPr lang="en-US" b="1" dirty="0">
                  <a:solidFill>
                    <a:prstClr val="white"/>
                  </a:solidFill>
                </a:rPr>
                <a:t>New Zealand</a:t>
              </a:r>
              <a:endParaRPr lang="en-US" b="1" dirty="0">
                <a:solidFill>
                  <a:prstClr val="white"/>
                </a:solidFill>
              </a:endParaRPr>
            </a:p>
          </p:txBody>
        </p:sp>
      </p:grpSp>
    </p:spTree>
    <p:extLst>
      <p:ext uri="{BB962C8B-B14F-4D97-AF65-F5344CB8AC3E}">
        <p14:creationId xmlns:p14="http://schemas.microsoft.com/office/powerpoint/2010/main" val="374221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5029207" y="666754"/>
            <a:ext cx="4114801" cy="646331"/>
          </a:xfrm>
          <a:prstGeom prst="rect">
            <a:avLst/>
          </a:prstGeom>
          <a:solidFill>
            <a:schemeClr val="accent5">
              <a:lumMod val="75000"/>
            </a:schemeClr>
          </a:solidFill>
        </p:spPr>
        <p:txBody>
          <a:bodyPr wrap="square">
            <a:spAutoFit/>
          </a:bodyPr>
          <a:lstStyle/>
          <a:p>
            <a:pPr algn="ctr">
              <a:spcAft>
                <a:spcPts val="600"/>
              </a:spcAft>
            </a:pPr>
            <a:r>
              <a:rPr lang="en-US" sz="3600" b="1" cap="all" dirty="0">
                <a:solidFill>
                  <a:prstClr val="white"/>
                </a:solidFill>
              </a:rPr>
              <a:t>Absolutely!</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5143500" cy="5143500"/>
          </a:xfrm>
          <a:prstGeom prst="rect">
            <a:avLst/>
          </a:prstGeom>
          <a:effectLst>
            <a:innerShdw blurRad="63500" dist="50800">
              <a:prstClr val="black">
                <a:alpha val="50000"/>
              </a:prstClr>
            </a:innerShdw>
          </a:effectLst>
        </p:spPr>
      </p:pic>
      <p:sp>
        <p:nvSpPr>
          <p:cNvPr id="5" name="Rectangle 4"/>
          <p:cNvSpPr/>
          <p:nvPr/>
        </p:nvSpPr>
        <p:spPr>
          <a:xfrm>
            <a:off x="0" y="3493357"/>
            <a:ext cx="5143500" cy="830997"/>
          </a:xfrm>
          <a:prstGeom prst="rect">
            <a:avLst/>
          </a:prstGeom>
          <a:solidFill>
            <a:schemeClr val="accent6">
              <a:lumMod val="75000"/>
            </a:schemeClr>
          </a:solidFill>
        </p:spPr>
        <p:txBody>
          <a:bodyPr wrap="square">
            <a:spAutoFit/>
          </a:bodyPr>
          <a:lstStyle/>
          <a:p>
            <a:pPr algn="ctr"/>
            <a:r>
              <a:rPr lang="en-US" sz="2400" b="1" cap="all" dirty="0">
                <a:solidFill>
                  <a:prstClr val="white"/>
                </a:solidFill>
              </a:rPr>
              <a:t>Is this a profitable </a:t>
            </a:r>
          </a:p>
          <a:p>
            <a:pPr algn="ctr"/>
            <a:r>
              <a:rPr lang="en-US" sz="2400" b="1" cap="all" dirty="0">
                <a:solidFill>
                  <a:prstClr val="white"/>
                </a:solidFill>
              </a:rPr>
              <a:t>opportunity?</a:t>
            </a:r>
          </a:p>
        </p:txBody>
      </p:sp>
      <p:sp>
        <p:nvSpPr>
          <p:cNvPr id="6" name="Rectangle 5"/>
          <p:cNvSpPr/>
          <p:nvPr/>
        </p:nvSpPr>
        <p:spPr>
          <a:xfrm>
            <a:off x="5410200" y="1809754"/>
            <a:ext cx="3505200" cy="2246769"/>
          </a:xfrm>
          <a:prstGeom prst="rect">
            <a:avLst/>
          </a:prstGeom>
        </p:spPr>
        <p:txBody>
          <a:bodyPr wrap="square">
            <a:spAutoFit/>
          </a:bodyPr>
          <a:lstStyle/>
          <a:p>
            <a:pPr marL="290513" lvl="1" indent="-290513">
              <a:spcAft>
                <a:spcPts val="600"/>
              </a:spcAft>
              <a:buFont typeface="Courier New" panose="02070309020205020404" pitchFamily="49" charset="0"/>
              <a:buChar char="o"/>
            </a:pPr>
            <a:r>
              <a:rPr lang="en-US" sz="2000" b="1" cap="all" dirty="0">
                <a:solidFill>
                  <a:prstClr val="white"/>
                </a:solidFill>
              </a:rPr>
              <a:t>High Retail Profit Potential</a:t>
            </a:r>
          </a:p>
          <a:p>
            <a:pPr marL="290513" lvl="1" indent="-290513">
              <a:spcAft>
                <a:spcPts val="600"/>
              </a:spcAft>
              <a:buFont typeface="Courier New" panose="02070309020205020404" pitchFamily="49" charset="0"/>
              <a:buChar char="o"/>
            </a:pPr>
            <a:r>
              <a:rPr lang="en-US" sz="2000" b="1" cap="all" dirty="0">
                <a:solidFill>
                  <a:prstClr val="white"/>
                </a:solidFill>
              </a:rPr>
              <a:t>Residual BV</a:t>
            </a:r>
          </a:p>
          <a:p>
            <a:pPr marL="290513" lvl="1" indent="-290513">
              <a:spcAft>
                <a:spcPts val="600"/>
              </a:spcAft>
              <a:buFont typeface="Courier New" panose="02070309020205020404" pitchFamily="49" charset="0"/>
              <a:buChar char="o"/>
            </a:pPr>
            <a:r>
              <a:rPr lang="en-US" sz="2000" b="1" cap="all" dirty="0">
                <a:solidFill>
                  <a:prstClr val="white"/>
                </a:solidFill>
              </a:rPr>
              <a:t>Duplication</a:t>
            </a:r>
          </a:p>
          <a:p>
            <a:pPr marL="290513" lvl="1" indent="-290513">
              <a:spcAft>
                <a:spcPts val="600"/>
              </a:spcAft>
              <a:buFont typeface="Courier New" panose="02070309020205020404" pitchFamily="49" charset="0"/>
              <a:buChar char="o"/>
            </a:pPr>
            <a:r>
              <a:rPr lang="en-US" sz="2000" b="1" cap="all" dirty="0">
                <a:solidFill>
                  <a:prstClr val="white"/>
                </a:solidFill>
              </a:rPr>
              <a:t>Share of Customer</a:t>
            </a:r>
          </a:p>
          <a:p>
            <a:pPr marL="290513" lvl="1" indent="-290513">
              <a:spcAft>
                <a:spcPts val="600"/>
              </a:spcAft>
              <a:buFont typeface="Courier New" panose="02070309020205020404" pitchFamily="49" charset="0"/>
              <a:buChar char="o"/>
            </a:pPr>
            <a:r>
              <a:rPr lang="en-US" sz="2000" b="1" cap="all" dirty="0">
                <a:solidFill>
                  <a:prstClr val="white"/>
                </a:solidFill>
              </a:rPr>
              <a:t>Global Expansion / EMP</a:t>
            </a:r>
          </a:p>
        </p:txBody>
      </p:sp>
    </p:spTree>
    <p:extLst>
      <p:ext uri="{BB962C8B-B14F-4D97-AF65-F5344CB8AC3E}">
        <p14:creationId xmlns:p14="http://schemas.microsoft.com/office/powerpoint/2010/main" val="291735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802"/>
          <a:stretch/>
        </p:blipFill>
        <p:spPr>
          <a:xfrm>
            <a:off x="0" y="1352550"/>
            <a:ext cx="9144000" cy="2057400"/>
          </a:xfrm>
          <a:prstGeom prst="rect">
            <a:avLst/>
          </a:prstGeom>
          <a:effectLst>
            <a:outerShdw blurRad="50800" dist="38100" dir="5400000" algn="t" rotWithShape="0">
              <a:prstClr val="black">
                <a:alpha val="40000"/>
              </a:prstClr>
            </a:outerShdw>
          </a:effectLst>
        </p:spPr>
      </p:pic>
      <p:sp>
        <p:nvSpPr>
          <p:cNvPr id="5" name="Rectangle 4"/>
          <p:cNvSpPr/>
          <p:nvPr/>
        </p:nvSpPr>
        <p:spPr>
          <a:xfrm>
            <a:off x="838200" y="438150"/>
            <a:ext cx="7467600" cy="707886"/>
          </a:xfrm>
          <a:prstGeom prst="rect">
            <a:avLst/>
          </a:prstGeom>
        </p:spPr>
        <p:txBody>
          <a:bodyPr wrap="square">
            <a:spAutoFit/>
          </a:bodyPr>
          <a:lstStyle/>
          <a:p>
            <a:pPr algn="ctr"/>
            <a:r>
              <a:rPr lang="en-US" sz="2000" b="1" cap="all" dirty="0">
                <a:solidFill>
                  <a:prstClr val="white"/>
                </a:solidFill>
              </a:rPr>
              <a:t>When evaluating the product &amp; service, </a:t>
            </a:r>
            <a:r>
              <a:rPr lang="en-US" sz="2000" b="1" cap="all" dirty="0">
                <a:solidFill>
                  <a:prstClr val="white"/>
                </a:solidFill>
              </a:rPr>
              <a:t/>
            </a:r>
            <a:br>
              <a:rPr lang="en-US" sz="2000" b="1" cap="all" dirty="0">
                <a:solidFill>
                  <a:prstClr val="white"/>
                </a:solidFill>
              </a:rPr>
            </a:br>
            <a:r>
              <a:rPr lang="en-US" sz="2000" b="1" cap="all" dirty="0">
                <a:solidFill>
                  <a:prstClr val="white"/>
                </a:solidFill>
              </a:rPr>
              <a:t>some </a:t>
            </a:r>
            <a:r>
              <a:rPr lang="en-US" sz="2000" b="1" cap="all" dirty="0">
                <a:solidFill>
                  <a:prstClr val="white"/>
                </a:solidFill>
              </a:rPr>
              <a:t>good questions to answer are:</a:t>
            </a:r>
          </a:p>
        </p:txBody>
      </p:sp>
      <p:sp>
        <p:nvSpPr>
          <p:cNvPr id="6" name="Rectangle 5"/>
          <p:cNvSpPr/>
          <p:nvPr/>
        </p:nvSpPr>
        <p:spPr>
          <a:xfrm>
            <a:off x="685800" y="3782020"/>
            <a:ext cx="8077200" cy="1015663"/>
          </a:xfrm>
          <a:prstGeom prst="rect">
            <a:avLst/>
          </a:prstGeom>
        </p:spPr>
        <p:txBody>
          <a:bodyPr wrap="square">
            <a:spAutoFit/>
          </a:bodyPr>
          <a:lstStyle/>
          <a:p>
            <a:pPr marL="800100" lvl="1" indent="-342900">
              <a:buFont typeface="Courier New" panose="02070309020205020404" pitchFamily="49" charset="0"/>
              <a:buChar char="o"/>
            </a:pPr>
            <a:r>
              <a:rPr lang="en-US" sz="2000" dirty="0">
                <a:solidFill>
                  <a:prstClr val="white"/>
                </a:solidFill>
              </a:rPr>
              <a:t>Is there a market for the product/service?</a:t>
            </a:r>
          </a:p>
          <a:p>
            <a:pPr marL="800100" lvl="1" indent="-342900">
              <a:buFont typeface="Courier New" panose="02070309020205020404" pitchFamily="49" charset="0"/>
              <a:buChar char="o"/>
            </a:pPr>
            <a:r>
              <a:rPr lang="en-US" sz="2000" dirty="0">
                <a:solidFill>
                  <a:prstClr val="white"/>
                </a:solidFill>
              </a:rPr>
              <a:t>Is this a product/service I like?</a:t>
            </a:r>
          </a:p>
          <a:p>
            <a:pPr marL="800100" lvl="1" indent="-342900">
              <a:buFont typeface="Courier New" panose="02070309020205020404" pitchFamily="49" charset="0"/>
              <a:buChar char="o"/>
            </a:pPr>
            <a:r>
              <a:rPr lang="en-US" sz="2000" dirty="0">
                <a:solidFill>
                  <a:prstClr val="white"/>
                </a:solidFill>
              </a:rPr>
              <a:t>Is the product/service competitive in the market</a:t>
            </a:r>
          </a:p>
        </p:txBody>
      </p:sp>
    </p:spTree>
    <p:extLst>
      <p:ext uri="{BB962C8B-B14F-4D97-AF65-F5344CB8AC3E}">
        <p14:creationId xmlns:p14="http://schemas.microsoft.com/office/powerpoint/2010/main" val="335974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591" t="18233" b="5063"/>
          <a:stretch/>
        </p:blipFill>
        <p:spPr>
          <a:xfrm>
            <a:off x="0" y="1"/>
            <a:ext cx="5257800" cy="5143500"/>
          </a:xfrm>
          <a:prstGeom prst="rect">
            <a:avLst/>
          </a:prstGeom>
        </p:spPr>
      </p:pic>
      <p:sp>
        <p:nvSpPr>
          <p:cNvPr id="4" name="Rectangle 3"/>
          <p:cNvSpPr/>
          <p:nvPr/>
        </p:nvSpPr>
        <p:spPr>
          <a:xfrm>
            <a:off x="5257800" y="0"/>
            <a:ext cx="3886200"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5943380" y="685470"/>
            <a:ext cx="2743420" cy="4339650"/>
          </a:xfrm>
          <a:prstGeom prst="rect">
            <a:avLst/>
          </a:prstGeom>
          <a:noFill/>
        </p:spPr>
        <p:txBody>
          <a:bodyPr wrap="square" rtlCol="0">
            <a:spAutoFit/>
          </a:bodyPr>
          <a:lstStyle/>
          <a:p>
            <a:pPr algn="ctr"/>
            <a:r>
              <a:rPr lang="en-US" sz="2000" b="1" cap="all" dirty="0">
                <a:solidFill>
                  <a:prstClr val="white"/>
                </a:solidFill>
              </a:rPr>
              <a:t>Where do you</a:t>
            </a:r>
          </a:p>
          <a:p>
            <a:pPr marL="285750" indent="-285750">
              <a:buFont typeface="Arial"/>
              <a:buChar char="•"/>
            </a:pPr>
            <a:endParaRPr lang="en-US" sz="1600" b="1" dirty="0">
              <a:solidFill>
                <a:prstClr val="white"/>
              </a:solidFill>
            </a:endParaRPr>
          </a:p>
          <a:p>
            <a:pPr marL="285750" indent="-285750">
              <a:buFont typeface="Courier New" panose="02070309020205020404" pitchFamily="49" charset="0"/>
              <a:buChar char="o"/>
            </a:pPr>
            <a:r>
              <a:rPr lang="en-US" sz="2000" dirty="0">
                <a:solidFill>
                  <a:prstClr val="white"/>
                </a:solidFill>
              </a:rPr>
              <a:t>Get your news</a:t>
            </a:r>
          </a:p>
          <a:p>
            <a:pPr marL="285750" indent="-285750">
              <a:buFont typeface="Courier New" panose="02070309020205020404" pitchFamily="49" charset="0"/>
              <a:buChar char="o"/>
            </a:pPr>
            <a:r>
              <a:rPr lang="en-US" sz="2000" dirty="0">
                <a:solidFill>
                  <a:prstClr val="white"/>
                </a:solidFill>
              </a:rPr>
              <a:t>Socialize</a:t>
            </a:r>
          </a:p>
          <a:p>
            <a:pPr marL="285750" indent="-285750">
              <a:buFont typeface="Courier New" panose="02070309020205020404" pitchFamily="49" charset="0"/>
              <a:buChar char="o"/>
            </a:pPr>
            <a:r>
              <a:rPr lang="en-US" sz="2000" dirty="0">
                <a:solidFill>
                  <a:prstClr val="white"/>
                </a:solidFill>
              </a:rPr>
              <a:t>Research</a:t>
            </a:r>
          </a:p>
          <a:p>
            <a:pPr marL="285750" indent="-285750">
              <a:buFont typeface="Courier New" panose="02070309020205020404" pitchFamily="49" charset="0"/>
              <a:buChar char="o"/>
            </a:pPr>
            <a:r>
              <a:rPr lang="en-US" sz="2000" dirty="0">
                <a:solidFill>
                  <a:prstClr val="white"/>
                </a:solidFill>
              </a:rPr>
              <a:t>Find products</a:t>
            </a:r>
          </a:p>
          <a:p>
            <a:pPr marL="285750" indent="-285750">
              <a:buFont typeface="Courier New" panose="02070309020205020404" pitchFamily="49" charset="0"/>
              <a:buChar char="o"/>
            </a:pPr>
            <a:r>
              <a:rPr lang="en-US" sz="2000" dirty="0">
                <a:solidFill>
                  <a:prstClr val="white"/>
                </a:solidFill>
              </a:rPr>
              <a:t>Find services</a:t>
            </a:r>
          </a:p>
          <a:p>
            <a:pPr marL="285750" indent="-285750">
              <a:buFont typeface="Courier New" panose="02070309020205020404" pitchFamily="49" charset="0"/>
              <a:buChar char="o"/>
            </a:pPr>
            <a:r>
              <a:rPr lang="en-US" sz="2000" dirty="0">
                <a:solidFill>
                  <a:prstClr val="white"/>
                </a:solidFill>
              </a:rPr>
              <a:t>Play</a:t>
            </a:r>
          </a:p>
          <a:p>
            <a:pPr marL="285750" indent="-285750">
              <a:buFont typeface="Courier New" panose="02070309020205020404" pitchFamily="49" charset="0"/>
              <a:buChar char="o"/>
            </a:pPr>
            <a:r>
              <a:rPr lang="en-US" sz="2000" dirty="0">
                <a:solidFill>
                  <a:prstClr val="white"/>
                </a:solidFill>
              </a:rPr>
              <a:t>Get Music</a:t>
            </a:r>
          </a:p>
          <a:p>
            <a:pPr marL="285750" indent="-285750">
              <a:buFont typeface="Courier New" panose="02070309020205020404" pitchFamily="49" charset="0"/>
              <a:buChar char="o"/>
            </a:pPr>
            <a:r>
              <a:rPr lang="en-US" sz="2000" dirty="0">
                <a:solidFill>
                  <a:prstClr val="white"/>
                </a:solidFill>
              </a:rPr>
              <a:t>Get Books</a:t>
            </a:r>
          </a:p>
          <a:p>
            <a:pPr marL="285750" indent="-285750">
              <a:buFont typeface="Courier New" panose="02070309020205020404" pitchFamily="49" charset="0"/>
              <a:buChar char="o"/>
            </a:pPr>
            <a:r>
              <a:rPr lang="en-US" sz="2000" dirty="0">
                <a:solidFill>
                  <a:prstClr val="white"/>
                </a:solidFill>
              </a:rPr>
              <a:t>Get Periodicals</a:t>
            </a:r>
          </a:p>
          <a:p>
            <a:pPr marL="285750" indent="-285750">
              <a:buFont typeface="Courier New" panose="02070309020205020404" pitchFamily="49" charset="0"/>
              <a:buChar char="o"/>
            </a:pPr>
            <a:r>
              <a:rPr lang="en-US" sz="2000" dirty="0">
                <a:solidFill>
                  <a:prstClr val="white"/>
                </a:solidFill>
              </a:rPr>
              <a:t>Get Advice</a:t>
            </a:r>
          </a:p>
          <a:p>
            <a:endParaRPr lang="en-US" sz="2000" dirty="0">
              <a:solidFill>
                <a:prstClr val="black"/>
              </a:solidFill>
            </a:endParaRPr>
          </a:p>
          <a:p>
            <a:pPr marL="285750" indent="-285750">
              <a:buFont typeface="Arial"/>
              <a:buChar char="•"/>
            </a:pPr>
            <a:endParaRPr lang="en-US" sz="2000" dirty="0">
              <a:solidFill>
                <a:prstClr val="black"/>
              </a:solidFill>
            </a:endParaRPr>
          </a:p>
        </p:txBody>
      </p:sp>
      <p:sp>
        <p:nvSpPr>
          <p:cNvPr id="6" name="Rectangle 5"/>
          <p:cNvSpPr/>
          <p:nvPr/>
        </p:nvSpPr>
        <p:spPr>
          <a:xfrm>
            <a:off x="0" y="3322628"/>
            <a:ext cx="5257800" cy="1938992"/>
          </a:xfrm>
          <a:prstGeom prst="rect">
            <a:avLst/>
          </a:prstGeom>
          <a:solidFill>
            <a:schemeClr val="tx1">
              <a:alpha val="69000"/>
            </a:schemeClr>
          </a:solidFill>
        </p:spPr>
        <p:txBody>
          <a:bodyPr wrap="square">
            <a:spAutoFit/>
          </a:bodyPr>
          <a:lstStyle/>
          <a:p>
            <a:pPr algn="ctr"/>
            <a:endParaRPr lang="en-US" sz="2000" dirty="0">
              <a:solidFill>
                <a:srgbClr val="FFFFFF"/>
              </a:solidFill>
            </a:endParaRPr>
          </a:p>
          <a:p>
            <a:pPr algn="ctr"/>
            <a:r>
              <a:rPr lang="en-US" sz="2000" dirty="0">
                <a:solidFill>
                  <a:srgbClr val="FFFFFF"/>
                </a:solidFill>
              </a:rPr>
              <a:t>The internet connects the world!  </a:t>
            </a:r>
            <a:r>
              <a:rPr lang="en-US" sz="2000" dirty="0">
                <a:solidFill>
                  <a:srgbClr val="FFFFFF"/>
                </a:solidFill>
              </a:rPr>
              <a:t/>
            </a:r>
            <a:br>
              <a:rPr lang="en-US" sz="2000" dirty="0">
                <a:solidFill>
                  <a:srgbClr val="FFFFFF"/>
                </a:solidFill>
              </a:rPr>
            </a:br>
            <a:r>
              <a:rPr lang="en-US" sz="2000" dirty="0">
                <a:solidFill>
                  <a:srgbClr val="FFFFFF"/>
                </a:solidFill>
              </a:rPr>
              <a:t> </a:t>
            </a:r>
            <a:r>
              <a:rPr lang="en-US" sz="2000" dirty="0">
                <a:solidFill>
                  <a:srgbClr val="FFFFFF"/>
                </a:solidFill>
              </a:rPr>
              <a:t>Everyone is “Plugged in”.</a:t>
            </a:r>
          </a:p>
          <a:p>
            <a:pPr algn="ctr"/>
            <a:r>
              <a:rPr lang="en-US" sz="2000" dirty="0">
                <a:solidFill>
                  <a:srgbClr val="FFFFFF"/>
                </a:solidFill>
              </a:rPr>
              <a:t>If you think about it, we are all consumers of the internet in some way, shape or form!</a:t>
            </a:r>
          </a:p>
          <a:p>
            <a:pPr algn="ctr"/>
            <a:endParaRPr lang="en-US" sz="2000" dirty="0">
              <a:solidFill>
                <a:srgbClr val="FFFFFF"/>
              </a:solidFill>
            </a:endParaRPr>
          </a:p>
        </p:txBody>
      </p:sp>
    </p:spTree>
    <p:extLst>
      <p:ext uri="{BB962C8B-B14F-4D97-AF65-F5344CB8AC3E}">
        <p14:creationId xmlns:p14="http://schemas.microsoft.com/office/powerpoint/2010/main" val="376946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66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1787879"/>
            <a:ext cx="9144000" cy="1219200"/>
          </a:xfrm>
          <a:prstGeom prst="rect">
            <a:avLst/>
          </a:prstGeom>
          <a:solidFill>
            <a:srgbClr val="0070C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cap="all" dirty="0">
                <a:solidFill>
                  <a:prstClr val="white"/>
                </a:solidFill>
              </a:rPr>
              <a:t>We are a partnership</a:t>
            </a:r>
            <a:endParaRPr lang="en-US" sz="4000" b="1" cap="all" dirty="0">
              <a:solidFill>
                <a:prstClr val="white"/>
              </a:solidFill>
            </a:endParaRPr>
          </a:p>
        </p:txBody>
      </p:sp>
      <p:sp>
        <p:nvSpPr>
          <p:cNvPr id="5" name="Rectangle 4"/>
          <p:cNvSpPr/>
          <p:nvPr/>
        </p:nvSpPr>
        <p:spPr>
          <a:xfrm>
            <a:off x="0" y="3159478"/>
            <a:ext cx="9144000" cy="1984021"/>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cap="all" dirty="0">
                <a:solidFill>
                  <a:prstClr val="white"/>
                </a:solidFill>
              </a:rPr>
              <a:t>Market America,</a:t>
            </a:r>
          </a:p>
          <a:p>
            <a:pPr algn="ctr"/>
            <a:r>
              <a:rPr lang="en-US" sz="4000" b="1" cap="all" dirty="0">
                <a:solidFill>
                  <a:prstClr val="white"/>
                </a:solidFill>
              </a:rPr>
              <a:t>MaWebCenters</a:t>
            </a:r>
          </a:p>
          <a:p>
            <a:pPr algn="ctr"/>
            <a:r>
              <a:rPr lang="en-US" sz="4000" b="1" cap="all" dirty="0">
                <a:solidFill>
                  <a:prstClr val="white"/>
                </a:solidFill>
              </a:rPr>
              <a:t>&amp; you</a:t>
            </a:r>
            <a:endParaRPr lang="en-US" sz="4000" b="1" cap="all" dirty="0">
              <a:solidFill>
                <a:prstClr val="white"/>
              </a:solidFill>
            </a:endParaRPr>
          </a:p>
        </p:txBody>
      </p:sp>
    </p:spTree>
    <p:extLst>
      <p:ext uri="{BB962C8B-B14F-4D97-AF65-F5344CB8AC3E}">
        <p14:creationId xmlns:p14="http://schemas.microsoft.com/office/powerpoint/2010/main" val="343368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0"/>
            <a:ext cx="4561114"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876800" y="961096"/>
            <a:ext cx="3962400" cy="3757953"/>
          </a:xfrm>
          <a:prstGeom prst="rect">
            <a:avLst/>
          </a:prstGeom>
        </p:spPr>
        <p:txBody>
          <a:bodyPr wrap="square">
            <a:spAutoFit/>
          </a:bodyPr>
          <a:lstStyle/>
          <a:p>
            <a:pPr>
              <a:lnSpc>
                <a:spcPct val="120000"/>
              </a:lnSpc>
            </a:pPr>
            <a:r>
              <a:rPr lang="en-US" sz="2100" b="1" cap="all" dirty="0">
                <a:solidFill>
                  <a:prstClr val="white"/>
                </a:solidFill>
                <a:cs typeface="Century Gothic"/>
              </a:rPr>
              <a:t>We can </a:t>
            </a:r>
            <a:r>
              <a:rPr lang="en-US" sz="2100" b="1" u="sng" cap="all" dirty="0">
                <a:solidFill>
                  <a:prstClr val="white"/>
                </a:solidFill>
                <a:cs typeface="Century Gothic"/>
              </a:rPr>
              <a:t>help</a:t>
            </a:r>
            <a:r>
              <a:rPr lang="en-US" sz="2100" b="1" cap="all" dirty="0">
                <a:solidFill>
                  <a:prstClr val="white"/>
                </a:solidFill>
                <a:cs typeface="Century Gothic"/>
              </a:rPr>
              <a:t> SMB (Small-Medium Sized Business) with:</a:t>
            </a:r>
          </a:p>
          <a:p>
            <a:pPr>
              <a:lnSpc>
                <a:spcPct val="120000"/>
              </a:lnSpc>
            </a:pPr>
            <a:endParaRPr lang="en-US" sz="600" b="1" cap="all" dirty="0">
              <a:solidFill>
                <a:prstClr val="white"/>
              </a:solidFill>
              <a:cs typeface="Century Gothic"/>
            </a:endParaRPr>
          </a:p>
          <a:p>
            <a:pPr marL="568325" lvl="1" indent="-342900">
              <a:lnSpc>
                <a:spcPct val="120000"/>
              </a:lnSpc>
              <a:spcAft>
                <a:spcPts val="1200"/>
              </a:spcAft>
              <a:buFont typeface="Wingdings" charset="2"/>
              <a:buChar char="ü"/>
            </a:pPr>
            <a:r>
              <a:rPr lang="en-US" b="1" cap="all" dirty="0">
                <a:solidFill>
                  <a:prstClr val="white"/>
                </a:solidFill>
                <a:ea typeface="ＭＳ Ｐゴシック" charset="0"/>
                <a:cs typeface="Century Gothic"/>
              </a:rPr>
              <a:t>Increasing Revenues</a:t>
            </a:r>
          </a:p>
          <a:p>
            <a:pPr marL="568325" lvl="1" indent="-342900">
              <a:lnSpc>
                <a:spcPct val="120000"/>
              </a:lnSpc>
              <a:spcAft>
                <a:spcPts val="1200"/>
              </a:spcAft>
              <a:buFont typeface="Wingdings" charset="2"/>
              <a:buChar char="ü"/>
            </a:pPr>
            <a:r>
              <a:rPr lang="en-US" b="1" cap="all" dirty="0">
                <a:solidFill>
                  <a:prstClr val="white"/>
                </a:solidFill>
                <a:ea typeface="ＭＳ Ｐゴシック" charset="0"/>
                <a:cs typeface="Century Gothic"/>
              </a:rPr>
              <a:t>Decreasing Expenses</a:t>
            </a:r>
          </a:p>
          <a:p>
            <a:pPr marL="568325" lvl="1" indent="-342900">
              <a:lnSpc>
                <a:spcPct val="120000"/>
              </a:lnSpc>
              <a:spcAft>
                <a:spcPts val="1200"/>
              </a:spcAft>
              <a:buFont typeface="Wingdings" charset="2"/>
              <a:buChar char="ü"/>
            </a:pPr>
            <a:r>
              <a:rPr lang="en-US" b="1" cap="all" dirty="0">
                <a:solidFill>
                  <a:prstClr val="white"/>
                </a:solidFill>
                <a:ea typeface="ＭＳ Ｐゴシック" charset="0"/>
                <a:cs typeface="Century Gothic"/>
              </a:rPr>
              <a:t>Increasing Customer Satisfaction</a:t>
            </a:r>
          </a:p>
          <a:p>
            <a:pPr marL="568325" lvl="1" indent="-342900">
              <a:lnSpc>
                <a:spcPct val="120000"/>
              </a:lnSpc>
              <a:spcAft>
                <a:spcPts val="1200"/>
              </a:spcAft>
              <a:buFont typeface="Wingdings" charset="2"/>
              <a:buChar char="ü"/>
            </a:pPr>
            <a:r>
              <a:rPr lang="en-US" b="1" cap="all" dirty="0">
                <a:solidFill>
                  <a:prstClr val="white"/>
                </a:solidFill>
                <a:ea typeface="ＭＳ Ｐゴシック" charset="0"/>
                <a:cs typeface="Century Gothic"/>
              </a:rPr>
              <a:t>Participating in the most popular and effective way to gain new business! </a:t>
            </a: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2835" r="27928"/>
          <a:stretch/>
        </p:blipFill>
        <p:spPr>
          <a:xfrm>
            <a:off x="0" y="0"/>
            <a:ext cx="4572000" cy="5143500"/>
          </a:xfrm>
          <a:prstGeom prst="rect">
            <a:avLst/>
          </a:prstGeom>
        </p:spPr>
      </p:pic>
    </p:spTree>
    <p:extLst>
      <p:ext uri="{BB962C8B-B14F-4D97-AF65-F5344CB8AC3E}">
        <p14:creationId xmlns:p14="http://schemas.microsoft.com/office/powerpoint/2010/main" val="250537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2" name="Rectangle 11"/>
          <p:cNvSpPr/>
          <p:nvPr/>
        </p:nvSpPr>
        <p:spPr>
          <a:xfrm>
            <a:off x="0" y="666754"/>
            <a:ext cx="9144000" cy="646331"/>
          </a:xfrm>
          <a:prstGeom prst="rect">
            <a:avLst/>
          </a:prstGeom>
        </p:spPr>
        <p:txBody>
          <a:bodyPr wrap="square">
            <a:spAutoFit/>
          </a:bodyPr>
          <a:lstStyle/>
          <a:p>
            <a:pPr algn="ctr"/>
            <a:r>
              <a:rPr lang="en-US" sz="3600" b="1" cap="all" dirty="0">
                <a:solidFill>
                  <a:srgbClr val="00B0F0"/>
                </a:solidFill>
              </a:rPr>
              <a:t>What Makes Us Different</a:t>
            </a:r>
          </a:p>
        </p:txBody>
      </p:sp>
      <p:cxnSp>
        <p:nvCxnSpPr>
          <p:cNvPr id="13" name="Straight Connector 12"/>
          <p:cNvCxnSpPr/>
          <p:nvPr/>
        </p:nvCxnSpPr>
        <p:spPr>
          <a:xfrm>
            <a:off x="4572000" y="1733550"/>
            <a:ext cx="0" cy="25146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8200" y="3486150"/>
            <a:ext cx="3352800" cy="923330"/>
          </a:xfrm>
          <a:prstGeom prst="rect">
            <a:avLst/>
          </a:prstGeom>
        </p:spPr>
        <p:txBody>
          <a:bodyPr wrap="square">
            <a:spAutoFit/>
          </a:bodyPr>
          <a:lstStyle/>
          <a:p>
            <a:pPr algn="ctr">
              <a:spcAft>
                <a:spcPts val="600"/>
              </a:spcAft>
            </a:pPr>
            <a:r>
              <a:rPr lang="en-US" dirty="0">
                <a:solidFill>
                  <a:prstClr val="white"/>
                </a:solidFill>
              </a:rPr>
              <a:t>Our clients are getting more than just a website, they are getting an entire online marketing strategy.  </a:t>
            </a:r>
          </a:p>
        </p:txBody>
      </p:sp>
      <p:sp>
        <p:nvSpPr>
          <p:cNvPr id="15" name="Rectangle 14"/>
          <p:cNvSpPr/>
          <p:nvPr/>
        </p:nvSpPr>
        <p:spPr>
          <a:xfrm>
            <a:off x="5105400" y="3486150"/>
            <a:ext cx="2819400" cy="923330"/>
          </a:xfrm>
          <a:prstGeom prst="rect">
            <a:avLst/>
          </a:prstGeom>
        </p:spPr>
        <p:txBody>
          <a:bodyPr wrap="square">
            <a:spAutoFit/>
          </a:bodyPr>
          <a:lstStyle/>
          <a:p>
            <a:pPr algn="ctr">
              <a:spcAft>
                <a:spcPts val="600"/>
              </a:spcAft>
            </a:pPr>
            <a:r>
              <a:rPr lang="en-US" dirty="0">
                <a:solidFill>
                  <a:prstClr val="white"/>
                </a:solidFill>
              </a:rPr>
              <a:t>Let’s take a look at the myriad of tools and options that our clients have.</a:t>
            </a: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67400" y="2125713"/>
            <a:ext cx="1143000" cy="1131838"/>
          </a:xfrm>
          <a:prstGeom prst="rect">
            <a:avLst/>
          </a:prstGeom>
        </p:spPr>
      </p:pic>
      <p:pic>
        <p:nvPicPr>
          <p:cNvPr id="2050" name="Picture 2" descr="C:\Users\Junaed\Downloads\domain1.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668860" y="1896212"/>
            <a:ext cx="1691480" cy="145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90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066808" y="1271889"/>
            <a:ext cx="6930353" cy="461665"/>
          </a:xfrm>
          <a:prstGeom prst="rect">
            <a:avLst/>
          </a:prstGeom>
        </p:spPr>
        <p:txBody>
          <a:bodyPr wrap="none">
            <a:spAutoFit/>
          </a:bodyPr>
          <a:lstStyle/>
          <a:p>
            <a:r>
              <a:rPr lang="en-US" sz="2400" b="1" cap="all" dirty="0">
                <a:solidFill>
                  <a:prstClr val="white"/>
                </a:solidFill>
              </a:rPr>
              <a:t>The </a:t>
            </a:r>
            <a:r>
              <a:rPr lang="en-US" sz="2400" b="1" cap="all" dirty="0" err="1">
                <a:solidFill>
                  <a:prstClr val="white"/>
                </a:solidFill>
              </a:rPr>
              <a:t>WebCenter</a:t>
            </a:r>
            <a:r>
              <a:rPr lang="en-US" sz="2400" b="1" cap="all" dirty="0">
                <a:solidFill>
                  <a:prstClr val="white"/>
                </a:solidFill>
              </a:rPr>
              <a:t> program provides a system to</a:t>
            </a:r>
            <a:endParaRPr lang="en-US" sz="2400" cap="all" dirty="0">
              <a:solidFill>
                <a:prstClr val="white"/>
              </a:solidFill>
            </a:endParaRPr>
          </a:p>
        </p:txBody>
      </p:sp>
      <p:sp>
        <p:nvSpPr>
          <p:cNvPr id="8" name="Rectangle 7"/>
          <p:cNvSpPr/>
          <p:nvPr/>
        </p:nvSpPr>
        <p:spPr>
          <a:xfrm>
            <a:off x="762008" y="2038350"/>
            <a:ext cx="3675529" cy="1676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cap="all" dirty="0">
                <a:solidFill>
                  <a:prstClr val="white"/>
                </a:solidFill>
              </a:rPr>
              <a:t>Generate cash flow NOW! </a:t>
            </a:r>
          </a:p>
        </p:txBody>
      </p:sp>
      <p:sp>
        <p:nvSpPr>
          <p:cNvPr id="9" name="Rectangle 8"/>
          <p:cNvSpPr/>
          <p:nvPr/>
        </p:nvSpPr>
        <p:spPr>
          <a:xfrm>
            <a:off x="4706479" y="2038350"/>
            <a:ext cx="3675529" cy="1676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cap="all" dirty="0">
                <a:solidFill>
                  <a:prstClr val="white"/>
                </a:solidFill>
              </a:rPr>
              <a:t>Build a successful </a:t>
            </a:r>
            <a:r>
              <a:rPr lang="en-US" sz="2400" b="1" dirty="0" err="1">
                <a:solidFill>
                  <a:prstClr val="white"/>
                </a:solidFill>
              </a:rPr>
              <a:t>UnFranchise</a:t>
            </a:r>
            <a:r>
              <a:rPr lang="en-US" sz="2400" b="1" dirty="0">
                <a:solidFill>
                  <a:prstClr val="white"/>
                </a:solidFill>
              </a:rPr>
              <a:t>!</a:t>
            </a:r>
          </a:p>
        </p:txBody>
      </p:sp>
    </p:spTree>
    <p:extLst>
      <p:ext uri="{BB962C8B-B14F-4D97-AF65-F5344CB8AC3E}">
        <p14:creationId xmlns:p14="http://schemas.microsoft.com/office/powerpoint/2010/main" val="324376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1014416"/>
            <a:ext cx="5627077" cy="4049957"/>
          </a:xfrm>
          <a:prstGeom prst="rect">
            <a:avLst/>
          </a:prstGeom>
        </p:spPr>
      </p:pic>
      <p:sp>
        <p:nvSpPr>
          <p:cNvPr id="6" name="Title 1"/>
          <p:cNvSpPr txBox="1">
            <a:spLocks/>
          </p:cNvSpPr>
          <p:nvPr/>
        </p:nvSpPr>
        <p:spPr>
          <a:xfrm>
            <a:off x="436307" y="942243"/>
            <a:ext cx="5029200" cy="5334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smtClean="0">
                <a:solidFill>
                  <a:srgbClr val="0070C0"/>
                </a:solidFill>
              </a:rPr>
              <a:t>Website Development</a:t>
            </a:r>
            <a:endParaRPr lang="en-US" b="1" cap="all" dirty="0">
              <a:solidFill>
                <a:srgbClr val="0070C0"/>
              </a:solidFill>
            </a:endParaRPr>
          </a:p>
        </p:txBody>
      </p:sp>
      <p:grpSp>
        <p:nvGrpSpPr>
          <p:cNvPr id="7" name="Group 6"/>
          <p:cNvGrpSpPr/>
          <p:nvPr/>
        </p:nvGrpSpPr>
        <p:grpSpPr>
          <a:xfrm>
            <a:off x="5951889" y="819151"/>
            <a:ext cx="3192117" cy="523142"/>
            <a:chOff x="6400800" y="961292"/>
            <a:chExt cx="4195355" cy="609600"/>
          </a:xfrm>
          <a:solidFill>
            <a:srgbClr val="0070C0"/>
          </a:solidFill>
          <a:effectLst>
            <a:reflection blurRad="6350" stA="50000" endA="300" endPos="90000" dir="5400000" sy="-100000" algn="bl" rotWithShape="0"/>
          </a:effectLst>
        </p:grpSpPr>
        <p:sp>
          <p:nvSpPr>
            <p:cNvPr id="8" name="Rectangle 7"/>
            <p:cNvSpPr/>
            <p:nvPr/>
          </p:nvSpPr>
          <p:spPr>
            <a:xfrm>
              <a:off x="6705599" y="961292"/>
              <a:ext cx="389055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Responsive Websites</a:t>
              </a:r>
            </a:p>
          </p:txBody>
        </p:sp>
        <p:sp>
          <p:nvSpPr>
            <p:cNvPr id="9" name="Right Triangle 8"/>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cap="all">
                <a:solidFill>
                  <a:srgbClr val="0070C0"/>
                </a:solidFill>
              </a:endParaRPr>
            </a:p>
          </p:txBody>
        </p:sp>
      </p:grpSp>
      <p:grpSp>
        <p:nvGrpSpPr>
          <p:cNvPr id="10" name="Group 9"/>
          <p:cNvGrpSpPr/>
          <p:nvPr/>
        </p:nvGrpSpPr>
        <p:grpSpPr>
          <a:xfrm>
            <a:off x="5661993" y="1515208"/>
            <a:ext cx="3482006" cy="523142"/>
            <a:chOff x="6400800" y="961292"/>
            <a:chExt cx="4018260" cy="609600"/>
          </a:xfrm>
          <a:solidFill>
            <a:schemeClr val="tx1">
              <a:lumMod val="75000"/>
              <a:lumOff val="25000"/>
            </a:schemeClr>
          </a:solidFill>
          <a:effectLst>
            <a:reflection blurRad="6350" stA="50000" endA="300" endPos="90000" dir="5400000" sy="-100000" algn="bl" rotWithShape="0"/>
          </a:effectLst>
        </p:grpSpPr>
        <p:sp>
          <p:nvSpPr>
            <p:cNvPr id="11" name="Rectangle 10"/>
            <p:cNvSpPr/>
            <p:nvPr/>
          </p:nvSpPr>
          <p:spPr>
            <a:xfrm>
              <a:off x="6705600" y="961292"/>
              <a:ext cx="371346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Completely customizable</a:t>
              </a:r>
            </a:p>
          </p:txBody>
        </p:sp>
        <p:sp>
          <p:nvSpPr>
            <p:cNvPr id="12" name="Right Triangle 11"/>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cap="all">
                <a:solidFill>
                  <a:prstClr val="white"/>
                </a:solidFill>
              </a:endParaRPr>
            </a:p>
          </p:txBody>
        </p:sp>
      </p:grpSp>
      <p:grpSp>
        <p:nvGrpSpPr>
          <p:cNvPr id="13" name="Group 12"/>
          <p:cNvGrpSpPr/>
          <p:nvPr/>
        </p:nvGrpSpPr>
        <p:grpSpPr>
          <a:xfrm>
            <a:off x="5314120" y="2201008"/>
            <a:ext cx="3829878" cy="523142"/>
            <a:chOff x="6400800" y="961292"/>
            <a:chExt cx="3855487" cy="609600"/>
          </a:xfrm>
          <a:solidFill>
            <a:srgbClr val="0070C0"/>
          </a:solidFill>
          <a:effectLst>
            <a:reflection blurRad="6350" stA="50000" endA="300" endPos="90000" dir="5400000" sy="-100000" algn="bl" rotWithShape="0"/>
          </a:effectLst>
        </p:grpSpPr>
        <p:sp>
          <p:nvSpPr>
            <p:cNvPr id="14" name="Rectangle 13"/>
            <p:cNvSpPr/>
            <p:nvPr/>
          </p:nvSpPr>
          <p:spPr>
            <a:xfrm>
              <a:off x="6705599" y="961292"/>
              <a:ext cx="3550688"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Easy to edit / Drag &amp; drop tools</a:t>
              </a:r>
            </a:p>
          </p:txBody>
        </p:sp>
        <p:sp>
          <p:nvSpPr>
            <p:cNvPr id="15" name="Right Triangle 14"/>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cap="all">
                <a:solidFill>
                  <a:prstClr val="white"/>
                </a:solidFill>
              </a:endParaRPr>
            </a:p>
          </p:txBody>
        </p:sp>
      </p:grpSp>
      <p:grpSp>
        <p:nvGrpSpPr>
          <p:cNvPr id="16" name="Group 15"/>
          <p:cNvGrpSpPr/>
          <p:nvPr/>
        </p:nvGrpSpPr>
        <p:grpSpPr>
          <a:xfrm>
            <a:off x="4928344" y="2886808"/>
            <a:ext cx="4215654" cy="523142"/>
            <a:chOff x="6400800" y="961292"/>
            <a:chExt cx="3717547" cy="609600"/>
          </a:xfrm>
          <a:solidFill>
            <a:schemeClr val="tx1">
              <a:lumMod val="75000"/>
              <a:lumOff val="25000"/>
            </a:schemeClr>
          </a:solidFill>
          <a:effectLst>
            <a:reflection blurRad="6350" stA="50000" endA="300" endPos="90000" dir="5400000" sy="-100000" algn="bl" rotWithShape="0"/>
          </a:effectLst>
        </p:grpSpPr>
        <p:sp>
          <p:nvSpPr>
            <p:cNvPr id="17" name="Rectangle 16"/>
            <p:cNvSpPr/>
            <p:nvPr/>
          </p:nvSpPr>
          <p:spPr>
            <a:xfrm>
              <a:off x="6705600" y="961292"/>
              <a:ext cx="341274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Business owner </a:t>
              </a:r>
              <a:r>
                <a:rPr lang="en-US" sz="1600" b="1" cap="all" dirty="0">
                  <a:solidFill>
                    <a:prstClr val="white"/>
                  </a:solidFill>
                </a:rPr>
                <a:t>has control</a:t>
              </a:r>
              <a:endParaRPr lang="en-US" sz="1600" b="1" cap="all" dirty="0">
                <a:solidFill>
                  <a:prstClr val="white"/>
                </a:solidFill>
              </a:endParaRPr>
            </a:p>
          </p:txBody>
        </p:sp>
        <p:sp>
          <p:nvSpPr>
            <p:cNvPr id="18" name="Right Triangle 17"/>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cap="all">
                <a:solidFill>
                  <a:prstClr val="white"/>
                </a:solidFill>
              </a:endParaRPr>
            </a:p>
          </p:txBody>
        </p:sp>
      </p:grpSp>
      <p:grpSp>
        <p:nvGrpSpPr>
          <p:cNvPr id="19" name="Group 18"/>
          <p:cNvGrpSpPr/>
          <p:nvPr/>
        </p:nvGrpSpPr>
        <p:grpSpPr>
          <a:xfrm>
            <a:off x="4502428" y="3572608"/>
            <a:ext cx="4641571" cy="523142"/>
            <a:chOff x="6400800" y="961292"/>
            <a:chExt cx="3600207" cy="609600"/>
          </a:xfrm>
          <a:solidFill>
            <a:srgbClr val="0070C0"/>
          </a:solidFill>
          <a:effectLst>
            <a:reflection blurRad="6350" stA="50000" endA="300" endPos="90000" dir="5400000" sy="-100000" algn="bl" rotWithShape="0"/>
          </a:effectLst>
        </p:grpSpPr>
        <p:sp>
          <p:nvSpPr>
            <p:cNvPr id="20" name="Rectangle 19"/>
            <p:cNvSpPr/>
            <p:nvPr/>
          </p:nvSpPr>
          <p:spPr>
            <a:xfrm>
              <a:off x="6705600" y="961292"/>
              <a:ext cx="329540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Edits are published immediately  </a:t>
              </a:r>
            </a:p>
          </p:txBody>
        </p:sp>
        <p:sp>
          <p:nvSpPr>
            <p:cNvPr id="21" name="Right Triangle 20"/>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cap="all">
                <a:solidFill>
                  <a:prstClr val="white"/>
                </a:solidFill>
              </a:endParaRPr>
            </a:p>
          </p:txBody>
        </p:sp>
      </p:grpSp>
      <p:grpSp>
        <p:nvGrpSpPr>
          <p:cNvPr id="22" name="Group 21"/>
          <p:cNvGrpSpPr/>
          <p:nvPr/>
        </p:nvGrpSpPr>
        <p:grpSpPr>
          <a:xfrm>
            <a:off x="4038599" y="4258408"/>
            <a:ext cx="5105400" cy="523142"/>
            <a:chOff x="6400800" y="961292"/>
            <a:chExt cx="3500846" cy="609600"/>
          </a:xfrm>
          <a:solidFill>
            <a:schemeClr val="tx1">
              <a:lumMod val="75000"/>
              <a:lumOff val="25000"/>
            </a:schemeClr>
          </a:solidFill>
          <a:effectLst>
            <a:reflection blurRad="6350" stA="50000" endA="300" endPos="90000" dir="5400000" sy="-100000" algn="bl" rotWithShape="0"/>
          </a:effectLst>
        </p:grpSpPr>
        <p:sp>
          <p:nvSpPr>
            <p:cNvPr id="23" name="Rectangle 22"/>
            <p:cNvSpPr/>
            <p:nvPr/>
          </p:nvSpPr>
          <p:spPr>
            <a:xfrm>
              <a:off x="6705600" y="961292"/>
              <a:ext cx="319604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Free mobile websites</a:t>
              </a:r>
            </a:p>
          </p:txBody>
        </p:sp>
        <p:sp>
          <p:nvSpPr>
            <p:cNvPr id="24" name="Right Triangle 23"/>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cap="all">
                <a:solidFill>
                  <a:prstClr val="white"/>
                </a:solidFill>
              </a:endParaRPr>
            </a:p>
          </p:txBody>
        </p:sp>
      </p:grpSp>
    </p:spTree>
    <p:extLst>
      <p:ext uri="{BB962C8B-B14F-4D97-AF65-F5344CB8AC3E}">
        <p14:creationId xmlns:p14="http://schemas.microsoft.com/office/powerpoint/2010/main" val="160721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Step1" descr="change_text_step1_HK_e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9" y="685800"/>
            <a:ext cx="7489825" cy="426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tep2" descr="change_text_step2_HK_e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1" y="685800"/>
            <a:ext cx="7491413" cy="426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tep3" descr="change_text_step3_HK_en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1" y="685800"/>
            <a:ext cx="7491413" cy="426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581400" y="4301729"/>
            <a:ext cx="1600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新細明體" charset="0"/>
              </a:defRPr>
            </a:lvl1pPr>
            <a:lvl2pPr marL="742950" indent="-285750" eaLnBrk="0" hangingPunct="0">
              <a:defRPr kumimoji="1">
                <a:solidFill>
                  <a:schemeClr val="tx1"/>
                </a:solidFill>
                <a:latin typeface="Arial" charset="0"/>
                <a:ea typeface="新細明體" charset="0"/>
                <a:cs typeface="新細明體" charset="0"/>
              </a:defRPr>
            </a:lvl2pPr>
            <a:lvl3pPr marL="1143000" indent="-228600" eaLnBrk="0" hangingPunct="0">
              <a:defRPr kumimoji="1">
                <a:solidFill>
                  <a:schemeClr val="tx1"/>
                </a:solidFill>
                <a:latin typeface="Arial" charset="0"/>
                <a:ea typeface="新細明體" charset="0"/>
                <a:cs typeface="新細明體" charset="0"/>
              </a:defRPr>
            </a:lvl3pPr>
            <a:lvl4pPr marL="1600200" indent="-228600" eaLnBrk="0" hangingPunct="0">
              <a:defRPr kumimoji="1">
                <a:solidFill>
                  <a:schemeClr val="tx1"/>
                </a:solidFill>
                <a:latin typeface="Arial" charset="0"/>
                <a:ea typeface="新細明體" charset="0"/>
                <a:cs typeface="新細明體" charset="0"/>
              </a:defRPr>
            </a:lvl4pPr>
            <a:lvl5pPr marL="2057400" indent="-228600" eaLnBrk="0" hangingPunct="0">
              <a:defRPr kumimoji="1">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cs typeface="新細明體" charset="0"/>
              </a:defRPr>
            </a:lvl9pPr>
          </a:lstStyle>
          <a:p>
            <a:pPr defTabSz="457200" eaLnBrk="1" hangingPunct="1"/>
            <a:r>
              <a:rPr lang="zh-TW" altLang="en-US" sz="1000">
                <a:solidFill>
                  <a:prstClr val="black"/>
                </a:solidFill>
              </a:rPr>
              <a:t>我們有什麼？</a:t>
            </a:r>
            <a:r>
              <a:rPr lang="en-US" altLang="zh-TW" sz="1000">
                <a:solidFill>
                  <a:prstClr val="black"/>
                </a:solidFill>
              </a:rPr>
              <a:t/>
            </a:r>
            <a:br>
              <a:rPr lang="en-US" altLang="zh-TW" sz="1000">
                <a:solidFill>
                  <a:prstClr val="black"/>
                </a:solidFill>
              </a:rPr>
            </a:br>
            <a:endParaRPr lang="zh-TW" altLang="en-US" sz="600">
              <a:solidFill>
                <a:prstClr val="black"/>
              </a:solidFill>
            </a:endParaRPr>
          </a:p>
          <a:p>
            <a:pPr defTabSz="457200" eaLnBrk="1" hangingPunct="1"/>
            <a:r>
              <a:rPr lang="zh-TW" altLang="en-US" sz="800">
                <a:solidFill>
                  <a:prstClr val="black"/>
                </a:solidFill>
              </a:rPr>
              <a:t>各種設計師方案</a:t>
            </a:r>
            <a:r>
              <a:rPr lang="en-US" altLang="zh-TW" sz="500">
                <a:solidFill>
                  <a:prstClr val="black"/>
                </a:solidFill>
              </a:rPr>
              <a:t>,</a:t>
            </a:r>
            <a:r>
              <a:rPr lang="zh-TW" altLang="en-US" sz="800">
                <a:solidFill>
                  <a:prstClr val="black"/>
                </a:solidFill>
              </a:rPr>
              <a:t>快遞服務</a:t>
            </a:r>
            <a:r>
              <a:rPr lang="en-US" altLang="zh-TW" sz="500">
                <a:solidFill>
                  <a:prstClr val="black"/>
                </a:solidFill>
              </a:rPr>
              <a:t>,</a:t>
            </a:r>
            <a:r>
              <a:rPr lang="zh-TW" altLang="en-US" sz="800">
                <a:solidFill>
                  <a:prstClr val="black"/>
                </a:solidFill>
              </a:rPr>
              <a:t>您的選擇方案</a:t>
            </a:r>
            <a:endParaRPr lang="zh-TW" altLang="en-US" sz="500">
              <a:solidFill>
                <a:prstClr val="black"/>
              </a:solidFill>
            </a:endParaRPr>
          </a:p>
          <a:p>
            <a:pPr defTabSz="457200" eaLnBrk="1" hangingPunct="1"/>
            <a:endParaRPr lang="zh-TW" altLang="en-US" sz="1200">
              <a:solidFill>
                <a:prstClr val="black"/>
              </a:solidFill>
            </a:endParaRPr>
          </a:p>
          <a:p>
            <a:pPr defTabSz="457200" eaLnBrk="1" hangingPunct="1"/>
            <a:endParaRPr lang="en-US" altLang="zh-TW" sz="1200">
              <a:solidFill>
                <a:prstClr val="black"/>
              </a:solidFill>
            </a:endParaRPr>
          </a:p>
        </p:txBody>
      </p:sp>
      <p:pic>
        <p:nvPicPr>
          <p:cNvPr id="12" name="Picture 11" descr="change_colo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0038" y="3673079"/>
            <a:ext cx="3219450" cy="66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8451" y="3675460"/>
            <a:ext cx="29432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and_icon.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48800" y="1143001"/>
            <a:ext cx="158750" cy="1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638550" y="4293394"/>
            <a:ext cx="914400" cy="185738"/>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TW" altLang="zh-TW">
              <a:solidFill>
                <a:srgbClr val="000000"/>
              </a:solidFill>
            </a:endParaRPr>
          </a:p>
        </p:txBody>
      </p:sp>
      <p:pic>
        <p:nvPicPr>
          <p:cNvPr id="62479" name="Picture 15" descr="Picture1_ch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2857501"/>
            <a:ext cx="2552700"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0" y="-19049"/>
            <a:ext cx="9144000" cy="769441"/>
            <a:chOff x="0" y="-19049"/>
            <a:chExt cx="9144000" cy="769441"/>
          </a:xfrm>
        </p:grpSpPr>
        <p:sp>
          <p:nvSpPr>
            <p:cNvPr id="13" name="Rectangle 12"/>
            <p:cNvSpPr/>
            <p:nvPr/>
          </p:nvSpPr>
          <p:spPr>
            <a:xfrm>
              <a:off x="0" y="-19049"/>
              <a:ext cx="9144000" cy="70484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169070" y="-19049"/>
              <a:ext cx="8854613" cy="769441"/>
            </a:xfrm>
            <a:prstGeom prst="rect">
              <a:avLst/>
            </a:prstGeom>
          </p:spPr>
          <p:txBody>
            <a:bodyPr wrap="square">
              <a:spAutoFit/>
            </a:bodyPr>
            <a:lstStyle/>
            <a:p>
              <a:pPr algn="ctr">
                <a:defRPr/>
              </a:pPr>
              <a:r>
                <a:rPr lang="en-US" sz="2200" b="1" cap="all" dirty="0">
                  <a:solidFill>
                    <a:prstClr val="white"/>
                  </a:solidFill>
                </a:rPr>
                <a:t>Easy </a:t>
              </a:r>
              <a:r>
                <a:rPr lang="en-US" sz="2200" b="1" cap="all" dirty="0">
                  <a:solidFill>
                    <a:prstClr val="white"/>
                  </a:solidFill>
                </a:rPr>
                <a:t>Content Management </a:t>
              </a:r>
              <a:br>
                <a:rPr lang="en-US" sz="2200" b="1" cap="all" dirty="0">
                  <a:solidFill>
                    <a:prstClr val="white"/>
                  </a:solidFill>
                </a:rPr>
              </a:br>
              <a:r>
                <a:rPr lang="en-US" sz="2200" b="1" cap="all" dirty="0">
                  <a:solidFill>
                    <a:prstClr val="white"/>
                  </a:solidFill>
                </a:rPr>
                <a:t>Edit </a:t>
              </a:r>
              <a:r>
                <a:rPr lang="en-US" sz="2200" b="1" cap="all" dirty="0">
                  <a:solidFill>
                    <a:prstClr val="white"/>
                  </a:solidFill>
                </a:rPr>
                <a:t>text</a:t>
              </a:r>
            </a:p>
          </p:txBody>
        </p:sp>
      </p:grpSp>
    </p:spTree>
    <p:extLst>
      <p:ext uri="{BB962C8B-B14F-4D97-AF65-F5344CB8AC3E}">
        <p14:creationId xmlns:p14="http://schemas.microsoft.com/office/powerpoint/2010/main" val="36582544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11111E-6 -3.33333E-6 C -0.24097 0.00209 -0.48195 0.0044 -0.57604 0.0875 C -0.67014 0.17061 -0.61736 0.33449 -0.56458 0.49861 " pathEditMode="relative" rAng="0" ptsTypes="aaA">
                                      <p:cBhvr>
                                        <p:cTn id="6" dur="2000" fill="hold"/>
                                        <p:tgtEl>
                                          <p:spTgt spid="7"/>
                                        </p:tgtEl>
                                        <p:attrNameLst>
                                          <p:attrName>ppt_x</p:attrName>
                                          <p:attrName>ppt_y</p:attrName>
                                        </p:attrNameLst>
                                      </p:cBhvr>
                                      <p:rCtr x="-33500" y="24900"/>
                                    </p:animMotion>
                                  </p:childTnLst>
                                </p:cTn>
                              </p:par>
                              <p:par>
                                <p:cTn id="7" presetID="1" presetClass="entr" presetSubtype="0"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nodeType="afterGroup">
                            <p:stCondLst>
                              <p:cond delay="20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nodeType="afterGroup">
                            <p:stCondLst>
                              <p:cond delay="2000"/>
                            </p:stCondLst>
                            <p:childTnLst>
                              <p:par>
                                <p:cTn id="15" presetID="1" presetClass="entr" presetSubtype="0" fill="hold" nodeType="afterEffect">
                                  <p:stCondLst>
                                    <p:cond delay="1000"/>
                                  </p:stCondLst>
                                  <p:childTnLst>
                                    <p:set>
                                      <p:cBhvr>
                                        <p:cTn id="16" dur="1" fill="hold">
                                          <p:stCondLst>
                                            <p:cond delay="0"/>
                                          </p:stCondLst>
                                        </p:cTn>
                                        <p:tgtEl>
                                          <p:spTgt spid="1026"/>
                                        </p:tgtEl>
                                        <p:attrNameLst>
                                          <p:attrName>style.visibility</p:attrName>
                                        </p:attrNameLst>
                                      </p:cBhvr>
                                      <p:to>
                                        <p:strVal val="visible"/>
                                      </p:to>
                                    </p:set>
                                  </p:childTnLst>
                                </p:cTn>
                              </p:par>
                            </p:childTnLst>
                          </p:cTn>
                        </p:par>
                        <p:par>
                          <p:cTn id="17" fill="hold" nodeType="afterGroup">
                            <p:stCondLst>
                              <p:cond delay="3000"/>
                            </p:stCondLst>
                            <p:childTnLst>
                              <p:par>
                                <p:cTn id="18" presetID="27" presetClass="entr" presetSubtype="0" fill="hold" nodeType="afterEffect">
                                  <p:stCondLst>
                                    <p:cond delay="0"/>
                                  </p:stCondLst>
                                  <p:iterate type="lt">
                                    <p:tmPct val="20000"/>
                                  </p:iterate>
                                  <p:childTnLst>
                                    <p:set>
                                      <p:cBhvr>
                                        <p:cTn id="19"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20" dur="1000"/>
                                        <p:tgtEl>
                                          <p:spTgt spid="9">
                                            <p:txEl>
                                              <p:pRg st="0" end="0"/>
                                            </p:txEl>
                                          </p:spTgt>
                                        </p:tgtEl>
                                        <p:attrNameLst>
                                          <p:attrName>style.color</p:attrName>
                                        </p:attrNameLst>
                                      </p:cBhvr>
                                      <p:tavLst>
                                        <p:tav tm="0">
                                          <p:val>
                                            <p:clrVal>
                                              <a:schemeClr val="tx1"/>
                                            </p:clrVal>
                                          </p:val>
                                        </p:tav>
                                        <p:tav tm="50000">
                                          <p:val>
                                            <p:clrVal>
                                              <a:schemeClr val="tx1"/>
                                            </p:clrVal>
                                          </p:val>
                                        </p:tav>
                                      </p:tavLst>
                                    </p:anim>
                                    <p:anim calcmode="discrete" valueType="clr">
                                      <p:cBhvr>
                                        <p:cTn id="21" dur="100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22" dur="1000"/>
                                        <p:tgtEl>
                                          <p:spTgt spid="9">
                                            <p:txEl>
                                              <p:pRg st="0" end="0"/>
                                            </p:txEl>
                                          </p:spTgt>
                                        </p:tgtEl>
                                        <p:attrNameLst>
                                          <p:attrName>fill.type</p:attrName>
                                        </p:attrNameLst>
                                      </p:cBhvr>
                                      <p:to>
                                        <p:strVal val="solid"/>
                                      </p:to>
                                    </p:set>
                                  </p:childTnLst>
                                </p:cTn>
                              </p:par>
                            </p:childTnLst>
                          </p:cTn>
                        </p:par>
                        <p:par>
                          <p:cTn id="23" fill="hold" nodeType="afterGroup">
                            <p:stCondLst>
                              <p:cond delay="5000"/>
                            </p:stCondLst>
                            <p:childTnLst>
                              <p:par>
                                <p:cTn id="24" presetID="27" presetClass="entr" presetSubtype="0" fill="hold" nodeType="afterEffect">
                                  <p:stCondLst>
                                    <p:cond delay="0"/>
                                  </p:stCondLst>
                                  <p:iterate type="lt">
                                    <p:tmPct val="32692"/>
                                  </p:iterate>
                                  <p:childTnLst>
                                    <p:set>
                                      <p:cBhvr>
                                        <p:cTn id="25"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26" dur="500"/>
                                        <p:tgtEl>
                                          <p:spTgt spid="9">
                                            <p:txEl>
                                              <p:pRg st="1" end="1"/>
                                            </p:txEl>
                                          </p:spTgt>
                                        </p:tgtEl>
                                        <p:attrNameLst>
                                          <p:attrName>style.color</p:attrName>
                                        </p:attrNameLst>
                                      </p:cBhvr>
                                      <p:tavLst>
                                        <p:tav tm="0">
                                          <p:val>
                                            <p:clrVal>
                                              <a:schemeClr val="tx1"/>
                                            </p:clrVal>
                                          </p:val>
                                        </p:tav>
                                        <p:tav tm="50000">
                                          <p:val>
                                            <p:clrVal>
                                              <a:schemeClr val="tx1"/>
                                            </p:clrVal>
                                          </p:val>
                                        </p:tav>
                                      </p:tavLst>
                                    </p:anim>
                                    <p:anim calcmode="discrete" valueType="clr">
                                      <p:cBhvr>
                                        <p:cTn id="27" dur="50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28" dur="500"/>
                                        <p:tgtEl>
                                          <p:spTgt spid="9">
                                            <p:txEl>
                                              <p:pRg st="1" end="1"/>
                                            </p:txEl>
                                          </p:spTgt>
                                        </p:tgtEl>
                                        <p:attrNameLst>
                                          <p:attrName>fill.type</p:attrName>
                                        </p:attrNameLst>
                                      </p:cBhvr>
                                      <p:to>
                                        <p:strVal val="solid"/>
                                      </p:to>
                                    </p:set>
                                  </p:childTnLst>
                                </p:cTn>
                              </p:par>
                            </p:childTnLst>
                          </p:cTn>
                        </p:par>
                        <p:par>
                          <p:cTn id="29" fill="hold" nodeType="afterGroup">
                            <p:stCondLst>
                              <p:cond delay="8442"/>
                            </p:stCondLst>
                            <p:childTnLst>
                              <p:par>
                                <p:cTn id="30" presetID="0" presetClass="path" presetSubtype="0" accel="50000" decel="50000" fill="hold" nodeType="afterEffect">
                                  <p:stCondLst>
                                    <p:cond delay="0"/>
                                  </p:stCondLst>
                                  <p:childTnLst>
                                    <p:animMotion origin="layout" path="M -0.56458 0.49862 L -0.64201 0.61088 " pathEditMode="relative" rAng="0" ptsTypes="AA">
                                      <p:cBhvr>
                                        <p:cTn id="31" dur="2000" fill="hold"/>
                                        <p:tgtEl>
                                          <p:spTgt spid="7"/>
                                        </p:tgtEl>
                                        <p:attrNameLst>
                                          <p:attrName>ppt_x</p:attrName>
                                          <p:attrName>ppt_y</p:attrName>
                                        </p:attrNameLst>
                                      </p:cBhvr>
                                      <p:rCtr x="-3900" y="5600"/>
                                    </p:animMotion>
                                  </p:childTnLst>
                                </p:cTn>
                              </p:par>
                            </p:childTnLst>
                          </p:cTn>
                        </p:par>
                        <p:par>
                          <p:cTn id="32" fill="hold" nodeType="afterGroup">
                            <p:stCondLst>
                              <p:cond delay="10442"/>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2550"/>
                                        <p:tgtEl>
                                          <p:spTgt spid="14"/>
                                        </p:tgtEl>
                                      </p:cBhvr>
                                    </p:animEffect>
                                  </p:childTnLst>
                                </p:cTn>
                              </p:par>
                              <p:par>
                                <p:cTn id="36" presetID="63" presetClass="path" presetSubtype="0" accel="50000" decel="50000" fill="hold" nodeType="withEffect">
                                  <p:stCondLst>
                                    <p:cond delay="50"/>
                                  </p:stCondLst>
                                  <p:childTnLst>
                                    <p:animMotion origin="layout" path="M -0.64201 0.61088 L -0.54201 0.61088 " pathEditMode="relative" rAng="0" ptsTypes="AA">
                                      <p:cBhvr>
                                        <p:cTn id="37" dur="2500" fill="hold"/>
                                        <p:tgtEl>
                                          <p:spTgt spid="7"/>
                                        </p:tgtEl>
                                        <p:attrNameLst>
                                          <p:attrName>ppt_x</p:attrName>
                                          <p:attrName>ppt_y</p:attrName>
                                        </p:attrNameLst>
                                      </p:cBhvr>
                                      <p:rCtr x="5000" y="0"/>
                                    </p:animMotion>
                                  </p:childTnLst>
                                </p:cTn>
                              </p:par>
                            </p:childTnLst>
                          </p:cTn>
                        </p:par>
                        <p:par>
                          <p:cTn id="38" fill="hold" nodeType="afterGroup">
                            <p:stCondLst>
                              <p:cond delay="12992"/>
                            </p:stCondLst>
                            <p:childTnLst>
                              <p:par>
                                <p:cTn id="39" presetID="0" presetClass="path" presetSubtype="0" accel="50000" decel="50000" fill="hold" nodeType="afterEffect">
                                  <p:stCondLst>
                                    <p:cond delay="0"/>
                                  </p:stCondLst>
                                  <p:childTnLst>
                                    <p:animMotion origin="layout" path="M -0.54201 0.61088 L -0.45034 0.53311 " pathEditMode="relative" ptsTypes="AA">
                                      <p:cBhvr>
                                        <p:cTn id="40" dur="2000" fill="hold"/>
                                        <p:tgtEl>
                                          <p:spTgt spid="7"/>
                                        </p:tgtEl>
                                        <p:attrNameLst>
                                          <p:attrName>ppt_x</p:attrName>
                                          <p:attrName>ppt_y</p:attrName>
                                        </p:attrNameLst>
                                      </p:cBhvr>
                                    </p:animMotion>
                                  </p:childTnLst>
                                </p:cTn>
                              </p:par>
                            </p:childTnLst>
                          </p:cTn>
                        </p:par>
                        <p:par>
                          <p:cTn id="41" fill="hold" nodeType="afterGroup">
                            <p:stCondLst>
                              <p:cond delay="14992"/>
                            </p:stCondLst>
                            <p:childTnLst>
                              <p:par>
                                <p:cTn id="42" presetID="1"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26"/>
                                        </p:tgtEl>
                                        <p:attrNameLst>
                                          <p:attrName>style.visibility</p:attrName>
                                        </p:attrNameLst>
                                      </p:cBhvr>
                                      <p:to>
                                        <p:strVal val="hidden"/>
                                      </p:to>
                                    </p:set>
                                  </p:childTnLst>
                                </p:cTn>
                              </p:par>
                            </p:childTnLst>
                          </p:cTn>
                        </p:par>
                        <p:par>
                          <p:cTn id="46" fill="hold" nodeType="afterGroup">
                            <p:stCondLst>
                              <p:cond delay="14992"/>
                            </p:stCondLst>
                            <p:childTnLst>
                              <p:par>
                                <p:cTn id="47" presetID="0" presetClass="path" presetSubtype="0" accel="50000" decel="50000" fill="hold" nodeType="afterEffect">
                                  <p:stCondLst>
                                    <p:cond delay="0"/>
                                  </p:stCondLst>
                                  <p:childTnLst>
                                    <p:animMotion origin="layout" path="M -0.45034 0.53311 L -0.71701 0.49977 " pathEditMode="relative" rAng="0" ptsTypes="AA">
                                      <p:cBhvr>
                                        <p:cTn id="48" dur="2000" fill="hold"/>
                                        <p:tgtEl>
                                          <p:spTgt spid="7"/>
                                        </p:tgtEl>
                                        <p:attrNameLst>
                                          <p:attrName>ppt_x</p:attrName>
                                          <p:attrName>ppt_y</p:attrName>
                                        </p:attrNameLst>
                                      </p:cBhvr>
                                      <p:rCtr x="-13300" y="-1700"/>
                                    </p:animMotion>
                                  </p:childTnLst>
                                </p:cTn>
                              </p:par>
                              <p:par>
                                <p:cTn id="49" presetID="3" presetClass="emph" presetSubtype="2" fill="hold" nodeType="withEffect">
                                  <p:stCondLst>
                                    <p:cond delay="8"/>
                                  </p:stCondLst>
                                  <p:iterate type="lt">
                                    <p:tmPct val="0"/>
                                  </p:iterate>
                                  <p:childTnLst>
                                    <p:animClr clrSpc="rgb" dir="cw">
                                      <p:cBhvr override="childStyle">
                                        <p:cTn id="50" dur="500" fill="hold"/>
                                        <p:tgtEl>
                                          <p:spTgt spid="9">
                                            <p:txEl>
                                              <p:pRg st="0" end="0"/>
                                            </p:txEl>
                                          </p:spTgt>
                                        </p:tgtEl>
                                        <p:attrNameLst>
                                          <p:attrName>style.color</p:attrName>
                                        </p:attrNameLst>
                                      </p:cBhvr>
                                      <p:to>
                                        <a:srgbClr val="699A35"/>
                                      </p:to>
                                    </p:animClr>
                                  </p:childTnLst>
                                </p:cTn>
                              </p:par>
                            </p:childTnLst>
                          </p:cTn>
                        </p:par>
                        <p:par>
                          <p:cTn id="51" fill="hold" nodeType="afterGroup">
                            <p:stCondLst>
                              <p:cond delay="16992"/>
                            </p:stCondLst>
                            <p:childTnLst>
                              <p:par>
                                <p:cTn id="52" presetID="0" presetClass="path" presetSubtype="0" accel="50000" decel="50000" fill="hold" nodeType="afterEffect">
                                  <p:stCondLst>
                                    <p:cond delay="0"/>
                                  </p:stCondLst>
                                  <p:childTnLst>
                                    <p:animMotion origin="layout" path="M -0.44201 0.49977 L -0.71701 0.49977 " pathEditMode="fixed" rAng="0" ptsTypes="AA">
                                      <p:cBhvr>
                                        <p:cTn id="53" dur="2000" spd="-100000" fill="hold"/>
                                        <p:tgtEl>
                                          <p:spTgt spid="7"/>
                                        </p:tgtEl>
                                        <p:attrNameLst>
                                          <p:attrName>ppt_x</p:attrName>
                                          <p:attrName>ppt_y</p:attrName>
                                        </p:attrNameLst>
                                      </p:cBhvr>
                                      <p:rCtr x="-13800" y="0"/>
                                    </p:animMotion>
                                  </p:childTnLst>
                                </p:cTn>
                              </p:par>
                              <p:par>
                                <p:cTn id="54" presetID="5" presetClass="emph" presetSubtype="1" nodeType="withEffect">
                                  <p:stCondLst>
                                    <p:cond delay="865"/>
                                  </p:stCondLst>
                                  <p:iterate type="lt">
                                    <p:tmAbs val="0"/>
                                  </p:iterate>
                                  <p:childTnLst>
                                    <p:set>
                                      <p:cBhvr override="childStyle">
                                        <p:cTn id="55" dur="indefinite"/>
                                        <p:tgtEl>
                                          <p:spTgt spid="9">
                                            <p:txEl>
                                              <p:pRg st="0" end="0"/>
                                            </p:txEl>
                                          </p:spTgt>
                                        </p:tgtEl>
                                        <p:attrNameLst>
                                          <p:attrName>style.fontStyle</p:attrName>
                                        </p:attrNameLst>
                                      </p:cBhvr>
                                      <p:to>
                                        <p:strVal val="normal"/>
                                      </p:to>
                                    </p:set>
                                    <p:set>
                                      <p:cBhvr override="childStyle">
                                        <p:cTn id="56" dur="indefinite"/>
                                        <p:tgtEl>
                                          <p:spTgt spid="9">
                                            <p:txEl>
                                              <p:pRg st="0" end="0"/>
                                            </p:txEl>
                                          </p:spTgt>
                                        </p:tgtEl>
                                        <p:attrNameLst>
                                          <p:attrName>style.fontWeight</p:attrName>
                                        </p:attrNameLst>
                                      </p:cBhvr>
                                      <p:to>
                                        <p:strVal val="bold"/>
                                      </p:to>
                                    </p:set>
                                    <p:set>
                                      <p:cBhvr override="childStyle">
                                        <p:cTn id="57" dur="indefinite"/>
                                        <p:tgtEl>
                                          <p:spTgt spid="9">
                                            <p:txEl>
                                              <p:pRg st="0" end="0"/>
                                            </p:txEl>
                                          </p:spTgt>
                                        </p:tgtEl>
                                        <p:attrNameLst>
                                          <p:attrName>style.textDecorationUnderline</p:attrName>
                                        </p:attrNameLst>
                                      </p:cBhvr>
                                      <p:to>
                                        <p:strVal val="false"/>
                                      </p:to>
                                    </p:set>
                                  </p:childTnLst>
                                </p:cTn>
                              </p:par>
                            </p:childTnLst>
                          </p:cTn>
                        </p:par>
                        <p:par>
                          <p:cTn id="58" fill="hold" nodeType="afterGroup">
                            <p:stCondLst>
                              <p:cond delay="18992"/>
                            </p:stCondLst>
                            <p:childTnLst>
                              <p:par>
                                <p:cTn id="59" presetID="1" presetClass="exit" presetSubtype="0" fill="hold" nodeType="after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par>
                          <p:cTn id="61" fill="hold" nodeType="afterGroup">
                            <p:stCondLst>
                              <p:cond delay="18992"/>
                            </p:stCondLst>
                            <p:childTnLst>
                              <p:par>
                                <p:cTn id="62" presetID="1" presetClass="exit" presetSubtype="0" fill="hold" nodeType="after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4"/>
                                        </p:tgtEl>
                                        <p:attrNameLst>
                                          <p:attrName>style.visibility</p:attrName>
                                        </p:attrNameLst>
                                      </p:cBhvr>
                                      <p:to>
                                        <p:strVal val="hidden"/>
                                      </p:to>
                                    </p:set>
                                  </p:childTnLst>
                                </p:cTn>
                              </p:par>
                            </p:childTnLst>
                          </p:cTn>
                        </p:par>
                        <p:par>
                          <p:cTn id="66" fill="hold" nodeType="afterGroup">
                            <p:stCondLst>
                              <p:cond delay="18992"/>
                            </p:stCondLst>
                            <p:childTnLst>
                              <p:par>
                                <p:cTn id="67" presetID="0" presetClass="path" presetSubtype="0" accel="50000" decel="50000" fill="hold" nodeType="afterEffect">
                                  <p:stCondLst>
                                    <p:cond delay="0"/>
                                  </p:stCondLst>
                                  <p:childTnLst>
                                    <p:animMotion origin="layout" path="M -0.44201 0.51088 L -0.30034 0.06644 " pathEditMode="relative" rAng="0" ptsTypes="AA">
                                      <p:cBhvr>
                                        <p:cTn id="68" dur="2000" fill="hold"/>
                                        <p:tgtEl>
                                          <p:spTgt spid="7"/>
                                        </p:tgtEl>
                                        <p:attrNameLst>
                                          <p:attrName>ppt_x</p:attrName>
                                          <p:attrName>ppt_y</p:attrName>
                                        </p:attrNameLst>
                                      </p:cBhvr>
                                      <p:rCtr x="7100" y="-22200"/>
                                    </p:animMotion>
                                  </p:childTnLst>
                                </p:cTn>
                              </p:par>
                            </p:childTnLst>
                          </p:cTn>
                        </p:par>
                        <p:par>
                          <p:cTn id="69" fill="hold" nodeType="afterGroup">
                            <p:stCondLst>
                              <p:cond delay="20992"/>
                            </p:stCondLst>
                            <p:childTnLst>
                              <p:par>
                                <p:cTn id="70" presetID="1" presetClass="entr" presetSubtype="0" fill="hold" nodeType="afterEffect">
                                  <p:stCondLst>
                                    <p:cond delay="0"/>
                                  </p:stCondLst>
                                  <p:childTnLst>
                                    <p:set>
                                      <p:cBhvr>
                                        <p:cTn id="71" dur="1" fill="hold">
                                          <p:stCondLst>
                                            <p:cond delay="0"/>
                                          </p:stCondLst>
                                        </p:cTn>
                                        <p:tgtEl>
                                          <p:spTgt spid="62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1" descr="TW_add_image_cht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28650"/>
            <a:ext cx="6858000" cy="430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10" descr="thum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1685925"/>
            <a:ext cx="484188" cy="23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and_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1143001"/>
            <a:ext cx="158750" cy="1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12" descr="TW_add_image_ch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628650"/>
            <a:ext cx="6881813" cy="432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thumb-han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1703785"/>
            <a:ext cx="484188" cy="23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0" descr="Picture2_c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628650"/>
            <a:ext cx="6858000" cy="430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19049"/>
            <a:ext cx="9144000" cy="70484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69070" y="-19049"/>
            <a:ext cx="8854613" cy="769441"/>
          </a:xfrm>
          <a:prstGeom prst="rect">
            <a:avLst/>
          </a:prstGeom>
        </p:spPr>
        <p:txBody>
          <a:bodyPr wrap="square">
            <a:spAutoFit/>
          </a:bodyPr>
          <a:lstStyle/>
          <a:p>
            <a:pPr algn="ctr">
              <a:defRPr/>
            </a:pPr>
            <a:r>
              <a:rPr lang="en-US" sz="2200" b="1" cap="all" dirty="0">
                <a:solidFill>
                  <a:prstClr val="white"/>
                </a:solidFill>
              </a:rPr>
              <a:t>Easy </a:t>
            </a:r>
            <a:r>
              <a:rPr lang="en-US" sz="2200" b="1" cap="all" dirty="0">
                <a:solidFill>
                  <a:prstClr val="white"/>
                </a:solidFill>
              </a:rPr>
              <a:t>Content Management </a:t>
            </a:r>
            <a:br>
              <a:rPr lang="en-US" sz="2200" b="1" cap="all" dirty="0">
                <a:solidFill>
                  <a:prstClr val="white"/>
                </a:solidFill>
              </a:rPr>
            </a:br>
            <a:r>
              <a:rPr lang="en-US" sz="2200" b="1" cap="all" dirty="0">
                <a:solidFill>
                  <a:prstClr val="white"/>
                </a:solidFill>
              </a:rPr>
              <a:t>ADD IMAGES</a:t>
            </a:r>
            <a:endParaRPr lang="en-US" sz="2200" b="1" cap="all" dirty="0">
              <a:solidFill>
                <a:prstClr val="white"/>
              </a:solidFill>
            </a:endParaRPr>
          </a:p>
        </p:txBody>
      </p:sp>
    </p:spTree>
    <p:extLst>
      <p:ext uri="{BB962C8B-B14F-4D97-AF65-F5344CB8AC3E}">
        <p14:creationId xmlns:p14="http://schemas.microsoft.com/office/powerpoint/2010/main" val="862699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34 -4.81481E-6 L -0.54236 0.11088 " pathEditMode="relative" rAng="0" ptsTypes="AA">
                                      <p:cBhvr>
                                        <p:cTn id="6" dur="2000" fill="hold"/>
                                        <p:tgtEl>
                                          <p:spTgt spid="15"/>
                                        </p:tgtEl>
                                        <p:attrNameLst>
                                          <p:attrName>ppt_x</p:attrName>
                                          <p:attrName>ppt_y</p:attrName>
                                        </p:attrNameLst>
                                      </p:cBhvr>
                                      <p:rCtr x="-27100" y="5500"/>
                                    </p:animMotion>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xit" presetSubtype="0" fill="hold" nodeType="after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4524"/>
                                        </p:tgtEl>
                                        <p:attrNameLst>
                                          <p:attrName>style.visibility</p:attrName>
                                        </p:attrNameLst>
                                      </p:cBhvr>
                                      <p:to>
                                        <p:strVal val="visible"/>
                                      </p:to>
                                    </p:set>
                                  </p:childTnLst>
                                </p:cTn>
                              </p:par>
                            </p:childTnLst>
                          </p:cTn>
                        </p:par>
                        <p:par>
                          <p:cTn id="15" fill="hold" nodeType="afterGroup">
                            <p:stCondLst>
                              <p:cond delay="2000"/>
                            </p:stCondLst>
                            <p:childTnLst>
                              <p:par>
                                <p:cTn id="16" presetID="42" presetClass="path" presetSubtype="0" accel="50000" decel="50000" fill="hold" nodeType="afterEffect">
                                  <p:stCondLst>
                                    <p:cond delay="0"/>
                                  </p:stCondLst>
                                  <p:childTnLst>
                                    <p:animMotion origin="layout" path="M 3.33333E-6 -3.7037E-6 L -0.07292 0.37477 " pathEditMode="relative" rAng="0" ptsTypes="AA">
                                      <p:cBhvr>
                                        <p:cTn id="17" dur="2000" fill="hold"/>
                                        <p:tgtEl>
                                          <p:spTgt spid="16"/>
                                        </p:tgtEl>
                                        <p:attrNameLst>
                                          <p:attrName>ppt_x</p:attrName>
                                          <p:attrName>ppt_y</p:attrName>
                                        </p:attrNameLst>
                                      </p:cBhvr>
                                      <p:rCtr x="-3600" y="18700"/>
                                    </p:animMotion>
                                  </p:childTnLst>
                                </p:cTn>
                              </p:par>
                            </p:childTnLst>
                          </p:cTn>
                        </p:par>
                        <p:par>
                          <p:cTn id="18" fill="hold" nodeType="afterGroup">
                            <p:stCondLst>
                              <p:cond delay="4000"/>
                            </p:stCondLst>
                            <p:childTnLst>
                              <p:par>
                                <p:cTn id="19" presetID="1" presetClass="entr" presetSubtype="0" fill="hold" nodeType="afterEffect">
                                  <p:stCondLst>
                                    <p:cond delay="0"/>
                                  </p:stCondLst>
                                  <p:childTnLst>
                                    <p:set>
                                      <p:cBhvr>
                                        <p:cTn id="20" dur="1" fill="hold">
                                          <p:stCondLst>
                                            <p:cond delay="0"/>
                                          </p:stCondLst>
                                        </p:cTn>
                                        <p:tgtEl>
                                          <p:spTgt spid="64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5000" b="-10000"/>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sz="quarter" idx="4294967295"/>
          </p:nvPr>
        </p:nvSpPr>
        <p:spPr>
          <a:xfrm>
            <a:off x="228600" y="210886"/>
            <a:ext cx="8915400" cy="1834482"/>
          </a:xfrm>
          <a:prstGeom prst="rect">
            <a:avLst/>
          </a:prstGeom>
        </p:spPr>
        <p:txBody>
          <a:bodyPr>
            <a:noAutofit/>
          </a:bodyPr>
          <a:lstStyle/>
          <a:p>
            <a:pPr marL="0" indent="0">
              <a:spcBef>
                <a:spcPts val="1100"/>
              </a:spcBef>
              <a:buNone/>
            </a:pPr>
            <a:r>
              <a:rPr lang="en-US" sz="1600" dirty="0" smtClean="0">
                <a:solidFill>
                  <a:schemeClr val="tx1">
                    <a:lumMod val="85000"/>
                    <a:lumOff val="15000"/>
                  </a:schemeClr>
                </a:solidFill>
              </a:rPr>
              <a:t>One of the options your client will have is to use our design team. </a:t>
            </a:r>
            <a:br>
              <a:rPr lang="en-US" sz="1600" dirty="0" smtClean="0">
                <a:solidFill>
                  <a:schemeClr val="tx1">
                    <a:lumMod val="85000"/>
                    <a:lumOff val="15000"/>
                  </a:schemeClr>
                </a:solidFill>
              </a:rPr>
            </a:br>
            <a:r>
              <a:rPr lang="en-US" sz="1600" dirty="0" smtClean="0">
                <a:solidFill>
                  <a:schemeClr val="tx1">
                    <a:lumMod val="85000"/>
                    <a:lumOff val="15000"/>
                  </a:schemeClr>
                </a:solidFill>
              </a:rPr>
              <a:t> </a:t>
            </a:r>
            <a:br>
              <a:rPr lang="en-US" sz="1600" dirty="0" smtClean="0">
                <a:solidFill>
                  <a:schemeClr val="tx1">
                    <a:lumMod val="85000"/>
                    <a:lumOff val="15000"/>
                  </a:schemeClr>
                </a:solidFill>
              </a:rPr>
            </a:br>
            <a:r>
              <a:rPr lang="en-US" sz="1600" dirty="0" smtClean="0">
                <a:solidFill>
                  <a:schemeClr val="tx1">
                    <a:lumMod val="85000"/>
                    <a:lumOff val="15000"/>
                  </a:schemeClr>
                </a:solidFill>
              </a:rPr>
              <a:t>Our team of professional designers can provide your client with a dynamic customized website, fully integrated with our entire solution.</a:t>
            </a:r>
            <a:br>
              <a:rPr lang="en-US" sz="1600" dirty="0" smtClean="0">
                <a:solidFill>
                  <a:schemeClr val="tx1">
                    <a:lumMod val="85000"/>
                    <a:lumOff val="15000"/>
                  </a:schemeClr>
                </a:solidFill>
              </a:rPr>
            </a:br>
            <a:r>
              <a:rPr lang="en-US" sz="1600" dirty="0" smtClean="0">
                <a:solidFill>
                  <a:schemeClr val="tx1">
                    <a:lumMod val="85000"/>
                    <a:lumOff val="15000"/>
                  </a:schemeClr>
                </a:solidFill>
              </a:rPr>
              <a:t/>
            </a:r>
            <a:br>
              <a:rPr lang="en-US" sz="1600" dirty="0" smtClean="0">
                <a:solidFill>
                  <a:schemeClr val="tx1">
                    <a:lumMod val="85000"/>
                    <a:lumOff val="15000"/>
                  </a:schemeClr>
                </a:solidFill>
              </a:rPr>
            </a:br>
            <a:r>
              <a:rPr lang="en-US" sz="1600" dirty="0" smtClean="0">
                <a:solidFill>
                  <a:schemeClr val="tx1">
                    <a:lumMod val="85000"/>
                    <a:lumOff val="15000"/>
                  </a:schemeClr>
                </a:solidFill>
              </a:rPr>
              <a:t>Learn more about the </a:t>
            </a:r>
            <a:r>
              <a:rPr lang="en-US" sz="1600" dirty="0">
                <a:solidFill>
                  <a:schemeClr val="tx1">
                    <a:lumMod val="85000"/>
                    <a:lumOff val="15000"/>
                  </a:schemeClr>
                </a:solidFill>
              </a:rPr>
              <a:t>design center at: </a:t>
            </a:r>
            <a:r>
              <a:rPr lang="en-US" sz="1600" b="1" dirty="0">
                <a:solidFill>
                  <a:schemeClr val="tx1">
                    <a:lumMod val="85000"/>
                    <a:lumOff val="15000"/>
                  </a:schemeClr>
                </a:solidFill>
              </a:rPr>
              <a:t>http://www.mawc411.com/</a:t>
            </a:r>
            <a:r>
              <a:rPr lang="en-US" sz="1600" b="1" dirty="0" smtClean="0">
                <a:solidFill>
                  <a:schemeClr val="tx1">
                    <a:lumMod val="85000"/>
                    <a:lumOff val="15000"/>
                  </a:schemeClr>
                </a:solidFill>
              </a:rPr>
              <a:t>designcenter.jsp </a:t>
            </a:r>
            <a:r>
              <a:rPr lang="en-US" sz="1600" dirty="0" smtClean="0">
                <a:solidFill>
                  <a:schemeClr val="tx1">
                    <a:lumMod val="85000"/>
                    <a:lumOff val="15000"/>
                  </a:schemeClr>
                </a:solidFill>
              </a:rPr>
              <a:t/>
            </a:r>
            <a:br>
              <a:rPr lang="en-US" sz="1600" dirty="0" smtClean="0">
                <a:solidFill>
                  <a:schemeClr val="tx1">
                    <a:lumMod val="85000"/>
                    <a:lumOff val="15000"/>
                  </a:schemeClr>
                </a:solidFill>
              </a:rPr>
            </a:br>
            <a:endParaRPr lang="en-US" sz="1600" dirty="0">
              <a:solidFill>
                <a:schemeClr val="tx1">
                  <a:lumMod val="85000"/>
                  <a:lumOff val="15000"/>
                </a:schemeClr>
              </a:solidFill>
            </a:endParaRPr>
          </a:p>
        </p:txBody>
      </p:sp>
      <p:sp>
        <p:nvSpPr>
          <p:cNvPr id="5" name="Title 1"/>
          <p:cNvSpPr txBox="1">
            <a:spLocks/>
          </p:cNvSpPr>
          <p:nvPr/>
        </p:nvSpPr>
        <p:spPr>
          <a:xfrm>
            <a:off x="0" y="4418598"/>
            <a:ext cx="37338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cap="all" dirty="0" smtClean="0">
                <a:solidFill>
                  <a:srgbClr val="0070C0"/>
                </a:solidFill>
              </a:rPr>
              <a:t>Website Design</a:t>
            </a:r>
            <a:endParaRPr lang="en-US" sz="3200" b="1" cap="all" dirty="0">
              <a:solidFill>
                <a:srgbClr val="0070C0"/>
              </a:solidFill>
            </a:endParaRPr>
          </a:p>
        </p:txBody>
      </p:sp>
    </p:spTree>
    <p:extLst>
      <p:ext uri="{BB962C8B-B14F-4D97-AF65-F5344CB8AC3E}">
        <p14:creationId xmlns:p14="http://schemas.microsoft.com/office/powerpoint/2010/main" val="96548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17" name="Title 2"/>
          <p:cNvSpPr txBox="1">
            <a:spLocks/>
          </p:cNvSpPr>
          <p:nvPr/>
        </p:nvSpPr>
        <p:spPr>
          <a:xfrm>
            <a:off x="152407" y="0"/>
            <a:ext cx="1295401" cy="5143500"/>
          </a:xfrm>
          <a:prstGeom prst="rect">
            <a:avLst/>
          </a:prstGeom>
        </p:spPr>
        <p:txBody>
          <a:bodyPr vert="wordArtVertRtl"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solidFill>
                <a:latin typeface="微軟正黑體" panose="020B0604030504040204" pitchFamily="34" charset="-120"/>
                <a:ea typeface="微軟正黑體" panose="020B0604030504040204" pitchFamily="34" charset="-120"/>
              </a:rPr>
              <a:t>設計中心</a:t>
            </a:r>
            <a:endParaRPr lang="en-US" dirty="0">
              <a:solidFill>
                <a:prstClr val="white"/>
              </a:solidFill>
              <a:latin typeface="微軟正黑體" panose="020B0604030504040204" pitchFamily="34" charset="-120"/>
              <a:ea typeface="微軟正黑體" panose="020B0604030504040204" pitchFamily="34" charset="-120"/>
            </a:endParaRPr>
          </a:p>
        </p:txBody>
      </p:sp>
      <p:pic>
        <p:nvPicPr>
          <p:cNvPr id="19" name="Picture 7"/>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73173" y="27780"/>
            <a:ext cx="411480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圖片 1"/>
          <p:cNvPicPr>
            <a:picLocks noChangeAspect="1"/>
          </p:cNvPicPr>
          <p:nvPr/>
        </p:nvPicPr>
        <p:blipFill rotWithShape="1">
          <a:blip r:embed="rId6"/>
          <a:srcRect l="32667" t="17334" r="34166" b="8000"/>
          <a:stretch/>
        </p:blipFill>
        <p:spPr>
          <a:xfrm>
            <a:off x="3389895" y="171650"/>
            <a:ext cx="3775590" cy="4781149"/>
          </a:xfrm>
          <a:prstGeom prst="rect">
            <a:avLst/>
          </a:prstGeom>
        </p:spPr>
      </p:pic>
      <p:pic>
        <p:nvPicPr>
          <p:cNvPr id="3" name="圖片 2"/>
          <p:cNvPicPr>
            <a:picLocks noChangeAspect="1"/>
          </p:cNvPicPr>
          <p:nvPr/>
        </p:nvPicPr>
        <p:blipFill rotWithShape="1">
          <a:blip r:embed="rId7"/>
          <a:srcRect l="28500" t="9630" r="29667" b="5926"/>
          <a:stretch/>
        </p:blipFill>
        <p:spPr>
          <a:xfrm>
            <a:off x="3431529" y="171650"/>
            <a:ext cx="4053417" cy="4602485"/>
          </a:xfrm>
          <a:prstGeom prst="rect">
            <a:avLst/>
          </a:prstGeom>
        </p:spPr>
      </p:pic>
      <p:pic>
        <p:nvPicPr>
          <p:cNvPr id="4" name="圖片 3"/>
          <p:cNvPicPr>
            <a:picLocks noChangeAspect="1"/>
          </p:cNvPicPr>
          <p:nvPr/>
        </p:nvPicPr>
        <p:blipFill rotWithShape="1">
          <a:blip r:embed="rId8"/>
          <a:srcRect l="28500" t="9333" r="29333" b="6519"/>
          <a:stretch/>
        </p:blipFill>
        <p:spPr>
          <a:xfrm>
            <a:off x="3550078" y="293554"/>
            <a:ext cx="3991503" cy="4480581"/>
          </a:xfrm>
          <a:prstGeom prst="rect">
            <a:avLst/>
          </a:prstGeom>
        </p:spPr>
      </p:pic>
      <p:pic>
        <p:nvPicPr>
          <p:cNvPr id="5" name="圖片 4"/>
          <p:cNvPicPr>
            <a:picLocks noChangeAspect="1"/>
          </p:cNvPicPr>
          <p:nvPr/>
        </p:nvPicPr>
        <p:blipFill rotWithShape="1">
          <a:blip r:embed="rId9"/>
          <a:srcRect l="30166" t="9496" r="31334" b="5171"/>
          <a:stretch/>
        </p:blipFill>
        <p:spPr>
          <a:xfrm>
            <a:off x="3586047" y="293554"/>
            <a:ext cx="3667209" cy="4572105"/>
          </a:xfrm>
          <a:prstGeom prst="rect">
            <a:avLst/>
          </a:prstGeom>
        </p:spPr>
      </p:pic>
      <p:pic>
        <p:nvPicPr>
          <p:cNvPr id="6" name="圖片 5"/>
          <p:cNvPicPr>
            <a:picLocks noChangeAspect="1"/>
          </p:cNvPicPr>
          <p:nvPr/>
        </p:nvPicPr>
        <p:blipFill rotWithShape="1">
          <a:blip r:embed="rId10"/>
          <a:srcRect l="28917" t="2969" r="29917" b="5179"/>
          <a:stretch/>
        </p:blipFill>
        <p:spPr>
          <a:xfrm>
            <a:off x="3519566" y="55669"/>
            <a:ext cx="4022015" cy="5047874"/>
          </a:xfrm>
          <a:prstGeom prst="rect">
            <a:avLst/>
          </a:prstGeom>
        </p:spPr>
      </p:pic>
      <p:sp>
        <p:nvSpPr>
          <p:cNvPr id="11" name="Rectangle 15"/>
          <p:cNvSpPr/>
          <p:nvPr/>
        </p:nvSpPr>
        <p:spPr>
          <a:xfrm>
            <a:off x="0" y="-19050"/>
            <a:ext cx="1699527" cy="51625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itle 2"/>
          <p:cNvSpPr txBox="1">
            <a:spLocks/>
          </p:cNvSpPr>
          <p:nvPr/>
        </p:nvSpPr>
        <p:spPr>
          <a:xfrm>
            <a:off x="152408" y="0"/>
            <a:ext cx="1295401" cy="5143500"/>
          </a:xfrm>
          <a:prstGeom prst="rect">
            <a:avLst/>
          </a:prstGeom>
        </p:spPr>
        <p:txBody>
          <a:bodyPr vert="vert270"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white"/>
                </a:solidFill>
              </a:rPr>
              <a:t>Design Center</a:t>
            </a:r>
            <a:endParaRPr lang="en-US" b="1" dirty="0">
              <a:solidFill>
                <a:prstClr val="white"/>
              </a:solidFill>
            </a:endParaRPr>
          </a:p>
        </p:txBody>
      </p:sp>
    </p:spTree>
    <p:extLst>
      <p:ext uri="{BB962C8B-B14F-4D97-AF65-F5344CB8AC3E}">
        <p14:creationId xmlns:p14="http://schemas.microsoft.com/office/powerpoint/2010/main" val="324899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19"/>
                                        </p:tgtEl>
                                        <p:attrNameLst>
                                          <p:attrName>ppt_w</p:attrName>
                                        </p:attrNameLst>
                                      </p:cBhvr>
                                      <p:tavLst>
                                        <p:tav tm="0">
                                          <p:val>
                                            <p:strVal val="ppt_w"/>
                                          </p:val>
                                        </p:tav>
                                        <p:tav tm="100000">
                                          <p:val>
                                            <p:fltVal val="0"/>
                                          </p:val>
                                        </p:tav>
                                      </p:tavLst>
                                    </p:anim>
                                    <p:anim calcmode="lin" valueType="num">
                                      <p:cBhvr>
                                        <p:cTn id="13" dur="1000"/>
                                        <p:tgtEl>
                                          <p:spTgt spid="19"/>
                                        </p:tgtEl>
                                        <p:attrNameLst>
                                          <p:attrName>ppt_h</p:attrName>
                                        </p:attrNameLst>
                                      </p:cBhvr>
                                      <p:tavLst>
                                        <p:tav tm="0">
                                          <p:val>
                                            <p:strVal val="ppt_h"/>
                                          </p:val>
                                        </p:tav>
                                        <p:tav tm="100000">
                                          <p:val>
                                            <p:fltVal val="0"/>
                                          </p:val>
                                        </p:tav>
                                      </p:tavLst>
                                    </p:anim>
                                    <p:anim calcmode="lin" valueType="num">
                                      <p:cBhvr>
                                        <p:cTn id="14" dur="1000"/>
                                        <p:tgtEl>
                                          <p:spTgt spid="19"/>
                                        </p:tgtEl>
                                        <p:attrNameLst>
                                          <p:attrName>style.rotation</p:attrName>
                                        </p:attrNameLst>
                                      </p:cBhvr>
                                      <p:tavLst>
                                        <p:tav tm="0">
                                          <p:val>
                                            <p:fltVal val="0"/>
                                          </p:val>
                                        </p:tav>
                                        <p:tav tm="100000">
                                          <p:val>
                                            <p:fltVal val="90"/>
                                          </p:val>
                                        </p:tav>
                                      </p:tavLst>
                                    </p:anim>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2"/>
                                        </p:tgtEl>
                                        <p:attrNameLst>
                                          <p:attrName>ppt_w</p:attrName>
                                        </p:attrNameLst>
                                      </p:cBhvr>
                                      <p:tavLst>
                                        <p:tav tm="0">
                                          <p:val>
                                            <p:strVal val="ppt_w"/>
                                          </p:val>
                                        </p:tav>
                                        <p:tav tm="100000">
                                          <p:val>
                                            <p:fltVal val="0"/>
                                          </p:val>
                                        </p:tav>
                                      </p:tavLst>
                                    </p:anim>
                                    <p:anim calcmode="lin" valueType="num">
                                      <p:cBhvr>
                                        <p:cTn id="27" dur="1000"/>
                                        <p:tgtEl>
                                          <p:spTgt spid="2"/>
                                        </p:tgtEl>
                                        <p:attrNameLst>
                                          <p:attrName>ppt_h</p:attrName>
                                        </p:attrNameLst>
                                      </p:cBhvr>
                                      <p:tavLst>
                                        <p:tav tm="0">
                                          <p:val>
                                            <p:strVal val="ppt_h"/>
                                          </p:val>
                                        </p:tav>
                                        <p:tav tm="100000">
                                          <p:val>
                                            <p:fltVal val="0"/>
                                          </p:val>
                                        </p:tav>
                                      </p:tavLst>
                                    </p:anim>
                                    <p:anim calcmode="lin" valueType="num">
                                      <p:cBhvr>
                                        <p:cTn id="28" dur="1000"/>
                                        <p:tgtEl>
                                          <p:spTgt spid="2"/>
                                        </p:tgtEl>
                                        <p:attrNameLst>
                                          <p:attrName>style.rotation</p:attrName>
                                        </p:attrNameLst>
                                      </p:cBhvr>
                                      <p:tavLst>
                                        <p:tav tm="0">
                                          <p:val>
                                            <p:fltVal val="0"/>
                                          </p:val>
                                        </p:tav>
                                        <p:tav tm="100000">
                                          <p:val>
                                            <p:fltVal val="90"/>
                                          </p:val>
                                        </p:tav>
                                      </p:tavLst>
                                    </p:anim>
                                    <p:animEffect transition="out" filter="fade">
                                      <p:cBhvr>
                                        <p:cTn id="29" dur="1000"/>
                                        <p:tgtEl>
                                          <p:spTgt spid="2"/>
                                        </p:tgtEl>
                                      </p:cBhvr>
                                    </p:animEffect>
                                    <p:set>
                                      <p:cBhvr>
                                        <p:cTn id="30" dur="1" fill="hold">
                                          <p:stCondLst>
                                            <p:cond delay="9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xit" presetSubtype="0" fill="hold" nodeType="clickEffect">
                                  <p:stCondLst>
                                    <p:cond delay="0"/>
                                  </p:stCondLst>
                                  <p:childTnLst>
                                    <p:anim calcmode="lin" valueType="num">
                                      <p:cBhvr>
                                        <p:cTn id="40" dur="1000"/>
                                        <p:tgtEl>
                                          <p:spTgt spid="3"/>
                                        </p:tgtEl>
                                        <p:attrNameLst>
                                          <p:attrName>ppt_w</p:attrName>
                                        </p:attrNameLst>
                                      </p:cBhvr>
                                      <p:tavLst>
                                        <p:tav tm="0">
                                          <p:val>
                                            <p:strVal val="ppt_w"/>
                                          </p:val>
                                        </p:tav>
                                        <p:tav tm="100000">
                                          <p:val>
                                            <p:fltVal val="0"/>
                                          </p:val>
                                        </p:tav>
                                      </p:tavLst>
                                    </p:anim>
                                    <p:anim calcmode="lin" valueType="num">
                                      <p:cBhvr>
                                        <p:cTn id="41" dur="1000"/>
                                        <p:tgtEl>
                                          <p:spTgt spid="3"/>
                                        </p:tgtEl>
                                        <p:attrNameLst>
                                          <p:attrName>ppt_h</p:attrName>
                                        </p:attrNameLst>
                                      </p:cBhvr>
                                      <p:tavLst>
                                        <p:tav tm="0">
                                          <p:val>
                                            <p:strVal val="ppt_h"/>
                                          </p:val>
                                        </p:tav>
                                        <p:tav tm="100000">
                                          <p:val>
                                            <p:fltVal val="0"/>
                                          </p:val>
                                        </p:tav>
                                      </p:tavLst>
                                    </p:anim>
                                    <p:anim calcmode="lin" valueType="num">
                                      <p:cBhvr>
                                        <p:cTn id="42" dur="1000"/>
                                        <p:tgtEl>
                                          <p:spTgt spid="3"/>
                                        </p:tgtEl>
                                        <p:attrNameLst>
                                          <p:attrName>style.rotation</p:attrName>
                                        </p:attrNameLst>
                                      </p:cBhvr>
                                      <p:tavLst>
                                        <p:tav tm="0">
                                          <p:val>
                                            <p:fltVal val="0"/>
                                          </p:val>
                                        </p:tav>
                                        <p:tav tm="100000">
                                          <p:val>
                                            <p:fltVal val="90"/>
                                          </p:val>
                                        </p:tav>
                                      </p:tavLst>
                                    </p:anim>
                                    <p:animEffect transition="out" filter="fade">
                                      <p:cBhvr>
                                        <p:cTn id="43" dur="1000"/>
                                        <p:tgtEl>
                                          <p:spTgt spid="3"/>
                                        </p:tgtEl>
                                      </p:cBhvr>
                                    </p:animEffect>
                                    <p:set>
                                      <p:cBhvr>
                                        <p:cTn id="44" dur="1" fill="hold">
                                          <p:stCondLst>
                                            <p:cond delay="999"/>
                                          </p:stCondLst>
                                        </p:cTn>
                                        <p:tgtEl>
                                          <p:spTgt spid="3"/>
                                        </p:tgtEl>
                                        <p:attrNameLst>
                                          <p:attrName>style.visibility</p:attrName>
                                        </p:attrNameLst>
                                      </p:cBhvr>
                                      <p:to>
                                        <p:strVal val="hidden"/>
                                      </p:to>
                                    </p:set>
                                  </p:childTnLst>
                                </p:cTn>
                              </p:par>
                            </p:childTnLst>
                          </p:cTn>
                        </p:par>
                        <p:par>
                          <p:cTn id="45" fill="hold">
                            <p:stCondLst>
                              <p:cond delay="1000"/>
                            </p:stCondLst>
                            <p:childTnLst>
                              <p:par>
                                <p:cTn id="46" presetID="23" presetClass="entr" presetSubtype="16"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4"/>
                                        </p:tgtEl>
                                        <p:attrNameLst>
                                          <p:attrName>ppt_w</p:attrName>
                                        </p:attrNameLst>
                                      </p:cBhvr>
                                      <p:tavLst>
                                        <p:tav tm="0">
                                          <p:val>
                                            <p:strVal val="ppt_w"/>
                                          </p:val>
                                        </p:tav>
                                        <p:tav tm="100000">
                                          <p:val>
                                            <p:fltVal val="0"/>
                                          </p:val>
                                        </p:tav>
                                      </p:tavLst>
                                    </p:anim>
                                    <p:anim calcmode="lin" valueType="num">
                                      <p:cBhvr>
                                        <p:cTn id="54" dur="1000"/>
                                        <p:tgtEl>
                                          <p:spTgt spid="4"/>
                                        </p:tgtEl>
                                        <p:attrNameLst>
                                          <p:attrName>ppt_h</p:attrName>
                                        </p:attrNameLst>
                                      </p:cBhvr>
                                      <p:tavLst>
                                        <p:tav tm="0">
                                          <p:val>
                                            <p:strVal val="ppt_h"/>
                                          </p:val>
                                        </p:tav>
                                        <p:tav tm="100000">
                                          <p:val>
                                            <p:fltVal val="0"/>
                                          </p:val>
                                        </p:tav>
                                      </p:tavLst>
                                    </p:anim>
                                    <p:anim calcmode="lin" valueType="num">
                                      <p:cBhvr>
                                        <p:cTn id="55" dur="1000"/>
                                        <p:tgtEl>
                                          <p:spTgt spid="4"/>
                                        </p:tgtEl>
                                        <p:attrNameLst>
                                          <p:attrName>style.rotation</p:attrName>
                                        </p:attrNameLst>
                                      </p:cBhvr>
                                      <p:tavLst>
                                        <p:tav tm="0">
                                          <p:val>
                                            <p:fltVal val="0"/>
                                          </p:val>
                                        </p:tav>
                                        <p:tav tm="100000">
                                          <p:val>
                                            <p:fltVal val="90"/>
                                          </p:val>
                                        </p:tav>
                                      </p:tavLst>
                                    </p:anim>
                                    <p:animEffect transition="out" filter="fade">
                                      <p:cBhvr>
                                        <p:cTn id="56" dur="1000"/>
                                        <p:tgtEl>
                                          <p:spTgt spid="4"/>
                                        </p:tgtEl>
                                      </p:cBhvr>
                                    </p:animEffect>
                                    <p:set>
                                      <p:cBhvr>
                                        <p:cTn id="57" dur="1" fill="hold">
                                          <p:stCondLst>
                                            <p:cond delay="999"/>
                                          </p:stCondLst>
                                        </p:cTn>
                                        <p:tgtEl>
                                          <p:spTgt spid="4"/>
                                        </p:tgtEl>
                                        <p:attrNameLst>
                                          <p:attrName>style.visibility</p:attrName>
                                        </p:attrNameLst>
                                      </p:cBhvr>
                                      <p:to>
                                        <p:strVal val="hidden"/>
                                      </p:to>
                                    </p:set>
                                  </p:childTnLst>
                                </p:cTn>
                              </p:par>
                            </p:childTnLst>
                          </p:cTn>
                        </p:par>
                        <p:par>
                          <p:cTn id="58" fill="hold">
                            <p:stCondLst>
                              <p:cond delay="1000"/>
                            </p:stCondLst>
                            <p:childTnLst>
                              <p:par>
                                <p:cTn id="59" presetID="23" presetClass="entr" presetSubtype="16"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5"/>
                                        </p:tgtEl>
                                        <p:attrNameLst>
                                          <p:attrName>ppt_w</p:attrName>
                                        </p:attrNameLst>
                                      </p:cBhvr>
                                      <p:tavLst>
                                        <p:tav tm="0">
                                          <p:val>
                                            <p:strVal val="ppt_w"/>
                                          </p:val>
                                        </p:tav>
                                        <p:tav tm="100000">
                                          <p:val>
                                            <p:fltVal val="0"/>
                                          </p:val>
                                        </p:tav>
                                      </p:tavLst>
                                    </p:anim>
                                    <p:anim calcmode="lin" valueType="num">
                                      <p:cBhvr>
                                        <p:cTn id="67" dur="1000"/>
                                        <p:tgtEl>
                                          <p:spTgt spid="5"/>
                                        </p:tgtEl>
                                        <p:attrNameLst>
                                          <p:attrName>ppt_h</p:attrName>
                                        </p:attrNameLst>
                                      </p:cBhvr>
                                      <p:tavLst>
                                        <p:tav tm="0">
                                          <p:val>
                                            <p:strVal val="ppt_h"/>
                                          </p:val>
                                        </p:tav>
                                        <p:tav tm="100000">
                                          <p:val>
                                            <p:fltVal val="0"/>
                                          </p:val>
                                        </p:tav>
                                      </p:tavLst>
                                    </p:anim>
                                    <p:anim calcmode="lin" valueType="num">
                                      <p:cBhvr>
                                        <p:cTn id="68" dur="1000"/>
                                        <p:tgtEl>
                                          <p:spTgt spid="5"/>
                                        </p:tgtEl>
                                        <p:attrNameLst>
                                          <p:attrName>style.rotation</p:attrName>
                                        </p:attrNameLst>
                                      </p:cBhvr>
                                      <p:tavLst>
                                        <p:tav tm="0">
                                          <p:val>
                                            <p:fltVal val="0"/>
                                          </p:val>
                                        </p:tav>
                                        <p:tav tm="100000">
                                          <p:val>
                                            <p:fltVal val="90"/>
                                          </p:val>
                                        </p:tav>
                                      </p:tavLst>
                                    </p:anim>
                                    <p:animEffect transition="out" filter="fade">
                                      <p:cBhvr>
                                        <p:cTn id="69" dur="1000"/>
                                        <p:tgtEl>
                                          <p:spTgt spid="5"/>
                                        </p:tgtEl>
                                      </p:cBhvr>
                                    </p:animEffect>
                                    <p:set>
                                      <p:cBhvr>
                                        <p:cTn id="70" dur="1" fill="hold">
                                          <p:stCondLst>
                                            <p:cond delay="9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3" presetClass="entr" presetSubtype="16" fill="hold" nodeType="after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p:cTn id="74" dur="500" fill="hold"/>
                                        <p:tgtEl>
                                          <p:spTgt spid="6"/>
                                        </p:tgtEl>
                                        <p:attrNameLst>
                                          <p:attrName>ppt_w</p:attrName>
                                        </p:attrNameLst>
                                      </p:cBhvr>
                                      <p:tavLst>
                                        <p:tav tm="0">
                                          <p:val>
                                            <p:fltVal val="0"/>
                                          </p:val>
                                        </p:tav>
                                        <p:tav tm="100000">
                                          <p:val>
                                            <p:strVal val="#ppt_w"/>
                                          </p:val>
                                        </p:tav>
                                      </p:tavLst>
                                    </p:anim>
                                    <p:anim calcmode="lin" valueType="num">
                                      <p:cBhvr>
                                        <p:cTn id="7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31" presetClass="exit" presetSubtype="0" fill="hold" nodeType="clickEffect">
                                  <p:stCondLst>
                                    <p:cond delay="0"/>
                                  </p:stCondLst>
                                  <p:childTnLst>
                                    <p:anim calcmode="lin" valueType="num">
                                      <p:cBhvr>
                                        <p:cTn id="79" dur="1000"/>
                                        <p:tgtEl>
                                          <p:spTgt spid="6"/>
                                        </p:tgtEl>
                                        <p:attrNameLst>
                                          <p:attrName>ppt_w</p:attrName>
                                        </p:attrNameLst>
                                      </p:cBhvr>
                                      <p:tavLst>
                                        <p:tav tm="0">
                                          <p:val>
                                            <p:strVal val="ppt_w"/>
                                          </p:val>
                                        </p:tav>
                                        <p:tav tm="100000">
                                          <p:val>
                                            <p:fltVal val="0"/>
                                          </p:val>
                                        </p:tav>
                                      </p:tavLst>
                                    </p:anim>
                                    <p:anim calcmode="lin" valueType="num">
                                      <p:cBhvr>
                                        <p:cTn id="80" dur="1000"/>
                                        <p:tgtEl>
                                          <p:spTgt spid="6"/>
                                        </p:tgtEl>
                                        <p:attrNameLst>
                                          <p:attrName>ppt_h</p:attrName>
                                        </p:attrNameLst>
                                      </p:cBhvr>
                                      <p:tavLst>
                                        <p:tav tm="0">
                                          <p:val>
                                            <p:strVal val="ppt_h"/>
                                          </p:val>
                                        </p:tav>
                                        <p:tav tm="100000">
                                          <p:val>
                                            <p:fltVal val="0"/>
                                          </p:val>
                                        </p:tav>
                                      </p:tavLst>
                                    </p:anim>
                                    <p:anim calcmode="lin" valueType="num">
                                      <p:cBhvr>
                                        <p:cTn id="81" dur="1000"/>
                                        <p:tgtEl>
                                          <p:spTgt spid="6"/>
                                        </p:tgtEl>
                                        <p:attrNameLst>
                                          <p:attrName>style.rotation</p:attrName>
                                        </p:attrNameLst>
                                      </p:cBhvr>
                                      <p:tavLst>
                                        <p:tav tm="0">
                                          <p:val>
                                            <p:fltVal val="0"/>
                                          </p:val>
                                        </p:tav>
                                        <p:tav tm="100000">
                                          <p:val>
                                            <p:fltVal val="90"/>
                                          </p:val>
                                        </p:tav>
                                      </p:tavLst>
                                    </p:anim>
                                    <p:animEffect transition="out" filter="fade">
                                      <p:cBhvr>
                                        <p:cTn id="82" dur="1000"/>
                                        <p:tgtEl>
                                          <p:spTgt spid="6"/>
                                        </p:tgtEl>
                                      </p:cBhvr>
                                    </p:animEffect>
                                    <p:set>
                                      <p:cBhvr>
                                        <p:cTn id="8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62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24" name="Rectangle 23"/>
          <p:cNvSpPr/>
          <p:nvPr/>
        </p:nvSpPr>
        <p:spPr>
          <a:xfrm>
            <a:off x="0" y="0"/>
            <a:ext cx="92202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 name="Straight Connector 3"/>
          <p:cNvCxnSpPr/>
          <p:nvPr/>
        </p:nvCxnSpPr>
        <p:spPr>
          <a:xfrm>
            <a:off x="304800" y="2800350"/>
            <a:ext cx="85344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002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242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96000" y="1809750"/>
            <a:ext cx="0" cy="20574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543800" y="1771650"/>
            <a:ext cx="0" cy="10287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04802" y="2251769"/>
            <a:ext cx="1295401" cy="246221"/>
          </a:xfrm>
          <a:prstGeom prst="rect">
            <a:avLst/>
          </a:prstGeom>
        </p:spPr>
        <p:txBody>
          <a:bodyPr wrap="square">
            <a:spAutoFit/>
          </a:bodyPr>
          <a:lstStyle/>
          <a:p>
            <a:pPr marL="0" lvl="1" algn="ctr" eaLnBrk="0" hangingPunct="0">
              <a:lnSpc>
                <a:spcPct val="80000"/>
              </a:lnSpc>
              <a:spcBef>
                <a:spcPct val="20000"/>
              </a:spcBef>
            </a:pPr>
            <a:r>
              <a:rPr lang="en-US" sz="1200" dirty="0">
                <a:solidFill>
                  <a:prstClr val="white"/>
                </a:solidFill>
              </a:rPr>
              <a:t>Shopper wish list</a:t>
            </a:r>
          </a:p>
        </p:txBody>
      </p:sp>
      <p:sp>
        <p:nvSpPr>
          <p:cNvPr id="11" name="Rectangle 10"/>
          <p:cNvSpPr/>
          <p:nvPr/>
        </p:nvSpPr>
        <p:spPr>
          <a:xfrm>
            <a:off x="1600201" y="2180233"/>
            <a:ext cx="1524000" cy="393954"/>
          </a:xfrm>
          <a:prstGeom prst="rect">
            <a:avLst/>
          </a:prstGeom>
        </p:spPr>
        <p:txBody>
          <a:bodyPr wrap="square">
            <a:spAutoFit/>
          </a:bodyPr>
          <a:lstStyle/>
          <a:p>
            <a:pPr marL="0" lvl="1" algn="ctr" eaLnBrk="0" hangingPunct="0">
              <a:lnSpc>
                <a:spcPct val="80000"/>
              </a:lnSpc>
              <a:spcBef>
                <a:spcPct val="20000"/>
              </a:spcBef>
            </a:pPr>
            <a:r>
              <a:rPr lang="en-US" sz="1200" dirty="0">
                <a:solidFill>
                  <a:prstClr val="white"/>
                </a:solidFill>
              </a:rPr>
              <a:t>Pan and zoom product image</a:t>
            </a:r>
          </a:p>
        </p:txBody>
      </p:sp>
      <p:sp>
        <p:nvSpPr>
          <p:cNvPr id="12" name="Rectangle 11"/>
          <p:cNvSpPr/>
          <p:nvPr/>
        </p:nvSpPr>
        <p:spPr>
          <a:xfrm>
            <a:off x="3124200" y="2266954"/>
            <a:ext cx="1447800" cy="246221"/>
          </a:xfrm>
          <a:prstGeom prst="rect">
            <a:avLst/>
          </a:prstGeom>
        </p:spPr>
        <p:txBody>
          <a:bodyPr wrap="square">
            <a:spAutoFit/>
          </a:bodyPr>
          <a:lstStyle/>
          <a:p>
            <a:pPr marL="0" lvl="1" algn="ctr" eaLnBrk="0" hangingPunct="0">
              <a:lnSpc>
                <a:spcPct val="80000"/>
              </a:lnSpc>
              <a:spcBef>
                <a:spcPct val="20000"/>
              </a:spcBef>
            </a:pPr>
            <a:r>
              <a:rPr lang="en-US" sz="1200" dirty="0">
                <a:solidFill>
                  <a:prstClr val="white"/>
                </a:solidFill>
              </a:rPr>
              <a:t>Compare products</a:t>
            </a:r>
          </a:p>
        </p:txBody>
      </p:sp>
      <p:sp>
        <p:nvSpPr>
          <p:cNvPr id="13" name="Rectangle 12"/>
          <p:cNvSpPr/>
          <p:nvPr/>
        </p:nvSpPr>
        <p:spPr>
          <a:xfrm>
            <a:off x="4572007" y="2108705"/>
            <a:ext cx="1524001" cy="541687"/>
          </a:xfrm>
          <a:prstGeom prst="rect">
            <a:avLst/>
          </a:prstGeom>
        </p:spPr>
        <p:txBody>
          <a:bodyPr wrap="square">
            <a:spAutoFit/>
          </a:bodyPr>
          <a:lstStyle/>
          <a:p>
            <a:pPr marL="0" lvl="1" algn="ctr" eaLnBrk="0" hangingPunct="0">
              <a:lnSpc>
                <a:spcPct val="80000"/>
              </a:lnSpc>
              <a:spcBef>
                <a:spcPct val="20000"/>
              </a:spcBef>
            </a:pPr>
            <a:r>
              <a:rPr lang="en-US" sz="1200" dirty="0">
                <a:solidFill>
                  <a:prstClr val="white"/>
                </a:solidFill>
              </a:rPr>
              <a:t>Order history with easy “Reorder” feature</a:t>
            </a:r>
          </a:p>
        </p:txBody>
      </p:sp>
      <p:sp>
        <p:nvSpPr>
          <p:cNvPr id="14" name="Rectangle 13"/>
          <p:cNvSpPr/>
          <p:nvPr/>
        </p:nvSpPr>
        <p:spPr>
          <a:xfrm>
            <a:off x="6096000" y="1885954"/>
            <a:ext cx="1447800" cy="830997"/>
          </a:xfrm>
          <a:prstGeom prst="rect">
            <a:avLst/>
          </a:prstGeom>
        </p:spPr>
        <p:txBody>
          <a:bodyPr wrap="square">
            <a:spAutoFit/>
          </a:bodyPr>
          <a:lstStyle/>
          <a:p>
            <a:pPr algn="ctr"/>
            <a:r>
              <a:rPr lang="en-US" sz="1200" dirty="0">
                <a:solidFill>
                  <a:prstClr val="white"/>
                </a:solidFill>
              </a:rPr>
              <a:t>Configurable product with options that adjust the sales price</a:t>
            </a:r>
            <a:endParaRPr lang="en-US" sz="1200" dirty="0">
              <a:solidFill>
                <a:prstClr val="black"/>
              </a:solidFill>
            </a:endParaRPr>
          </a:p>
        </p:txBody>
      </p:sp>
      <p:sp>
        <p:nvSpPr>
          <p:cNvPr id="15" name="Rectangle 14"/>
          <p:cNvSpPr/>
          <p:nvPr/>
        </p:nvSpPr>
        <p:spPr>
          <a:xfrm>
            <a:off x="7543800" y="2190750"/>
            <a:ext cx="1295400" cy="393954"/>
          </a:xfrm>
          <a:prstGeom prst="rect">
            <a:avLst/>
          </a:prstGeom>
        </p:spPr>
        <p:txBody>
          <a:bodyPr wrap="square">
            <a:spAutoFit/>
          </a:bodyPr>
          <a:lstStyle/>
          <a:p>
            <a:pPr marL="0" lvl="1" algn="ctr" eaLnBrk="0" hangingPunct="0">
              <a:lnSpc>
                <a:spcPct val="80000"/>
              </a:lnSpc>
              <a:spcBef>
                <a:spcPct val="20000"/>
              </a:spcBef>
            </a:pPr>
            <a:r>
              <a:rPr lang="en-US" sz="1200" dirty="0">
                <a:solidFill>
                  <a:prstClr val="white"/>
                </a:solidFill>
              </a:rPr>
              <a:t>Multiple billing options</a:t>
            </a:r>
          </a:p>
        </p:txBody>
      </p:sp>
      <p:sp>
        <p:nvSpPr>
          <p:cNvPr id="16" name="Rectangle 15"/>
          <p:cNvSpPr/>
          <p:nvPr/>
        </p:nvSpPr>
        <p:spPr>
          <a:xfrm>
            <a:off x="381007" y="3174552"/>
            <a:ext cx="1219201" cy="393954"/>
          </a:xfrm>
          <a:prstGeom prst="rect">
            <a:avLst/>
          </a:prstGeom>
        </p:spPr>
        <p:txBody>
          <a:bodyPr wrap="square">
            <a:spAutoFit/>
          </a:bodyPr>
          <a:lstStyle/>
          <a:p>
            <a:pPr marL="0" lvl="1" algn="ctr" eaLnBrk="0" hangingPunct="0">
              <a:lnSpc>
                <a:spcPct val="80000"/>
              </a:lnSpc>
              <a:spcBef>
                <a:spcPct val="20000"/>
              </a:spcBef>
            </a:pPr>
            <a:r>
              <a:rPr lang="en-US" sz="1200" dirty="0">
                <a:solidFill>
                  <a:prstClr val="white"/>
                </a:solidFill>
              </a:rPr>
              <a:t>Shopper product reviews</a:t>
            </a:r>
          </a:p>
        </p:txBody>
      </p:sp>
      <p:sp>
        <p:nvSpPr>
          <p:cNvPr id="17" name="Rectangle 16"/>
          <p:cNvSpPr/>
          <p:nvPr/>
        </p:nvSpPr>
        <p:spPr>
          <a:xfrm>
            <a:off x="1600208" y="3250756"/>
            <a:ext cx="1524001" cy="246221"/>
          </a:xfrm>
          <a:prstGeom prst="rect">
            <a:avLst/>
          </a:prstGeom>
        </p:spPr>
        <p:txBody>
          <a:bodyPr wrap="square">
            <a:spAutoFit/>
          </a:bodyPr>
          <a:lstStyle/>
          <a:p>
            <a:pPr marL="0" lvl="1" algn="ctr" eaLnBrk="0" hangingPunct="0">
              <a:lnSpc>
                <a:spcPct val="80000"/>
              </a:lnSpc>
              <a:spcBef>
                <a:spcPct val="20000"/>
              </a:spcBef>
            </a:pPr>
            <a:r>
              <a:rPr lang="en-US" sz="1200" dirty="0">
                <a:solidFill>
                  <a:prstClr val="white"/>
                </a:solidFill>
              </a:rPr>
              <a:t>Product tags</a:t>
            </a:r>
          </a:p>
        </p:txBody>
      </p:sp>
      <p:sp>
        <p:nvSpPr>
          <p:cNvPr id="18" name="Rectangle 17"/>
          <p:cNvSpPr/>
          <p:nvPr/>
        </p:nvSpPr>
        <p:spPr>
          <a:xfrm>
            <a:off x="3276607" y="3274268"/>
            <a:ext cx="1201771" cy="246221"/>
          </a:xfrm>
          <a:prstGeom prst="rect">
            <a:avLst/>
          </a:prstGeom>
        </p:spPr>
        <p:txBody>
          <a:bodyPr wrap="none">
            <a:spAutoFit/>
          </a:bodyPr>
          <a:lstStyle/>
          <a:p>
            <a:pPr marL="0" lvl="1" eaLnBrk="0" hangingPunct="0">
              <a:lnSpc>
                <a:spcPct val="80000"/>
              </a:lnSpc>
              <a:spcBef>
                <a:spcPct val="20000"/>
              </a:spcBef>
            </a:pPr>
            <a:r>
              <a:rPr lang="en-US" sz="1200" dirty="0">
                <a:solidFill>
                  <a:prstClr val="white"/>
                </a:solidFill>
              </a:rPr>
              <a:t>Sales dashboard</a:t>
            </a:r>
          </a:p>
        </p:txBody>
      </p:sp>
      <p:sp>
        <p:nvSpPr>
          <p:cNvPr id="19" name="Rectangle 18"/>
          <p:cNvSpPr/>
          <p:nvPr/>
        </p:nvSpPr>
        <p:spPr>
          <a:xfrm>
            <a:off x="4636467" y="3274268"/>
            <a:ext cx="1421182" cy="246221"/>
          </a:xfrm>
          <a:prstGeom prst="rect">
            <a:avLst/>
          </a:prstGeom>
        </p:spPr>
        <p:txBody>
          <a:bodyPr wrap="none">
            <a:spAutoFit/>
          </a:bodyPr>
          <a:lstStyle/>
          <a:p>
            <a:pPr marL="0" lvl="1" algn="ctr" eaLnBrk="0" hangingPunct="0">
              <a:lnSpc>
                <a:spcPct val="80000"/>
              </a:lnSpc>
              <a:spcBef>
                <a:spcPct val="20000"/>
              </a:spcBef>
            </a:pPr>
            <a:r>
              <a:rPr lang="en-US" sz="1200" dirty="0">
                <a:solidFill>
                  <a:prstClr val="white"/>
                </a:solidFill>
              </a:rPr>
              <a:t>See who’s shopping</a:t>
            </a:r>
          </a:p>
        </p:txBody>
      </p:sp>
      <p:sp>
        <p:nvSpPr>
          <p:cNvPr id="22" name="Rectangle 21"/>
          <p:cNvSpPr/>
          <p:nvPr/>
        </p:nvSpPr>
        <p:spPr>
          <a:xfrm>
            <a:off x="6248400" y="3181351"/>
            <a:ext cx="2590800" cy="393954"/>
          </a:xfrm>
          <a:prstGeom prst="rect">
            <a:avLst/>
          </a:prstGeom>
        </p:spPr>
        <p:txBody>
          <a:bodyPr wrap="square">
            <a:spAutoFit/>
          </a:bodyPr>
          <a:lstStyle/>
          <a:p>
            <a:pPr marL="0" lvl="1" eaLnBrk="0" hangingPunct="0">
              <a:lnSpc>
                <a:spcPct val="80000"/>
              </a:lnSpc>
              <a:spcBef>
                <a:spcPct val="20000"/>
              </a:spcBef>
            </a:pPr>
            <a:r>
              <a:rPr lang="en-US" sz="1200" dirty="0">
                <a:solidFill>
                  <a:prstClr val="white"/>
                </a:solidFill>
              </a:rPr>
              <a:t>Enhanced Product Catalog search results with product thumbnails</a:t>
            </a:r>
          </a:p>
        </p:txBody>
      </p:sp>
      <p:sp>
        <p:nvSpPr>
          <p:cNvPr id="23" name="Rectangle 22"/>
          <p:cNvSpPr/>
          <p:nvPr/>
        </p:nvSpPr>
        <p:spPr>
          <a:xfrm>
            <a:off x="2813382" y="819151"/>
            <a:ext cx="3559914" cy="553998"/>
          </a:xfrm>
          <a:prstGeom prst="rect">
            <a:avLst/>
          </a:prstGeom>
        </p:spPr>
        <p:txBody>
          <a:bodyPr wrap="none">
            <a:spAutoFit/>
          </a:bodyPr>
          <a:lstStyle/>
          <a:p>
            <a:pPr eaLnBrk="0" hangingPunct="0">
              <a:lnSpc>
                <a:spcPct val="80000"/>
              </a:lnSpc>
              <a:spcBef>
                <a:spcPct val="20000"/>
              </a:spcBef>
            </a:pPr>
            <a:r>
              <a:rPr lang="en-US" sz="3600" dirty="0" err="1">
                <a:solidFill>
                  <a:prstClr val="white"/>
                </a:solidFill>
              </a:rPr>
              <a:t>eCommerce</a:t>
            </a:r>
            <a:r>
              <a:rPr lang="en-US" sz="3600" dirty="0">
                <a:solidFill>
                  <a:prstClr val="white"/>
                </a:solidFill>
              </a:rPr>
              <a:t> Tools</a:t>
            </a:r>
          </a:p>
        </p:txBody>
      </p:sp>
    </p:spTree>
    <p:extLst>
      <p:ext uri="{BB962C8B-B14F-4D97-AF65-F5344CB8AC3E}">
        <p14:creationId xmlns:p14="http://schemas.microsoft.com/office/powerpoint/2010/main" val="371374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7" name="Shopper_Account"/>
          <p:cNvSpPr>
            <a:spLocks noGrp="1"/>
          </p:cNvSpPr>
          <p:nvPr>
            <p:ph sz="quarter" idx="4294967295"/>
          </p:nvPr>
        </p:nvSpPr>
        <p:spPr>
          <a:xfrm>
            <a:off x="304800" y="1762125"/>
            <a:ext cx="2971800" cy="657226"/>
          </a:xfrm>
          <a:prstGeom prst="rect">
            <a:avLst/>
          </a:prstGeom>
        </p:spPr>
        <p:txBody>
          <a:bodyPr>
            <a:normAutofit fontScale="92500"/>
          </a:bodyPr>
          <a:lstStyle/>
          <a:p>
            <a:pPr marL="0" indent="0">
              <a:buNone/>
            </a:pPr>
            <a:r>
              <a:rPr lang="en-US" sz="3200" b="1" dirty="0" smtClean="0">
                <a:solidFill>
                  <a:srgbClr val="0070C0"/>
                </a:solidFill>
              </a:rPr>
              <a:t>Shopper Account</a:t>
            </a:r>
          </a:p>
        </p:txBody>
      </p:sp>
      <p:pic>
        <p:nvPicPr>
          <p:cNvPr id="8" name="Shopper_Account_IMAGE" descr="Ecom_My_Accoun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67208" y="312682"/>
            <a:ext cx="3822055" cy="4648200"/>
          </a:xfrm>
          <a:prstGeom prst="rect">
            <a:avLst/>
          </a:prstGeom>
          <a:ln>
            <a:noFill/>
          </a:ln>
          <a:effectLst>
            <a:outerShdw blurRad="190500" algn="tl" rotWithShape="0">
              <a:srgbClr val="000000">
                <a:alpha val="70000"/>
              </a:srgbClr>
            </a:outerShdw>
          </a:effectLst>
        </p:spPr>
      </p:pic>
      <p:sp>
        <p:nvSpPr>
          <p:cNvPr id="9" name="Compare_Products"/>
          <p:cNvSpPr txBox="1">
            <a:spLocks/>
          </p:cNvSpPr>
          <p:nvPr/>
        </p:nvSpPr>
        <p:spPr bwMode="auto">
          <a:xfrm>
            <a:off x="304800" y="2443644"/>
            <a:ext cx="2971800" cy="762299"/>
          </a:xfrm>
          <a:prstGeom prst="rect">
            <a:avLst/>
          </a:prstGeom>
          <a:noFill/>
          <a:ln w="9525">
            <a:noFill/>
            <a:miter lim="800000"/>
            <a:headEnd/>
            <a:tailEnd/>
          </a:ln>
        </p:spPr>
        <p:txBody>
          <a:bodyPr/>
          <a:lstStyle/>
          <a:p>
            <a:pPr>
              <a:spcBef>
                <a:spcPct val="20000"/>
              </a:spcBef>
            </a:pPr>
            <a:r>
              <a:rPr lang="en-US" sz="2800" b="1" dirty="0">
                <a:solidFill>
                  <a:srgbClr val="9BBB59">
                    <a:lumMod val="75000"/>
                  </a:srgbClr>
                </a:solidFill>
              </a:rPr>
              <a:t>Compare Products</a:t>
            </a:r>
          </a:p>
        </p:txBody>
      </p:sp>
      <p:pic>
        <p:nvPicPr>
          <p:cNvPr id="10" name="Compare_Products_IMAGE" descr="Ecom_Compare_Products.png"/>
          <p:cNvPicPr>
            <a:picLocks noChangeAspect="1"/>
          </p:cNvPicPr>
          <p:nvPr/>
        </p:nvPicPr>
        <p:blipFill>
          <a:blip r:embed="rId6" cstate="print"/>
          <a:stretch>
            <a:fillRect/>
          </a:stretch>
        </p:blipFill>
        <p:spPr>
          <a:xfrm>
            <a:off x="3948814" y="1449532"/>
            <a:ext cx="4458841" cy="3512816"/>
          </a:xfrm>
          <a:prstGeom prst="rect">
            <a:avLst/>
          </a:prstGeom>
          <a:ln>
            <a:noFill/>
          </a:ln>
          <a:effectLst>
            <a:outerShdw blurRad="190500" algn="tl" rotWithShape="0">
              <a:srgbClr val="000000">
                <a:alpha val="70000"/>
              </a:srgbClr>
            </a:outerShdw>
          </a:effectLst>
        </p:spPr>
      </p:pic>
      <p:pic>
        <p:nvPicPr>
          <p:cNvPr id="11" name="Wish_List_IMAGE" descr="Ecom_Compare_Products.png"/>
          <p:cNvPicPr>
            <a:picLocks noChangeAspect="1"/>
          </p:cNvPicPr>
          <p:nvPr/>
        </p:nvPicPr>
        <p:blipFill>
          <a:blip r:embed="rId7" cstate="print"/>
          <a:stretch>
            <a:fillRect/>
          </a:stretch>
        </p:blipFill>
        <p:spPr>
          <a:xfrm>
            <a:off x="4267200" y="306162"/>
            <a:ext cx="4060206" cy="46547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857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xEl>
                                              <p:pRg st="0" end="0"/>
                                            </p:txEl>
                                          </p:spTgt>
                                        </p:tgtEl>
                                        <p:attrNameLst>
                                          <p:attrName>ppt_y</p:attrName>
                                        </p:attrNameLst>
                                      </p:cBhvr>
                                      <p:tavLst>
                                        <p:tav tm="0">
                                          <p:val>
                                            <p:strVal val="#ppt_y"/>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1" presetClass="exit" presetSubtype="0" fill="hold" grpId="0" nodeType="clickEffect">
                                  <p:stCondLst>
                                    <p:cond delay="0"/>
                                  </p:stCondLst>
                                  <p:childTnLst>
                                    <p:animEffect transition="out" filter="fade">
                                      <p:cBhvr>
                                        <p:cTn id="18" dur="193" accel="100000">
                                          <p:stCondLst>
                                            <p:cond delay="308"/>
                                          </p:stCondLst>
                                        </p:cTn>
                                        <p:tgtEl>
                                          <p:spTgt spid="7">
                                            <p:txEl>
                                              <p:pRg st="0" end="0"/>
                                            </p:txEl>
                                          </p:spTgt>
                                        </p:tgtEl>
                                      </p:cBhvr>
                                    </p:animEffect>
                                    <p:animScale>
                                      <p:cBhvr>
                                        <p:cTn id="19" dur="193" accel="100000">
                                          <p:stCondLst>
                                            <p:cond delay="308"/>
                                          </p:stCondLst>
                                        </p:cTn>
                                        <p:tgtEl>
                                          <p:spTgt spid="7">
                                            <p:txEl>
                                              <p:pRg st="0" end="0"/>
                                            </p:txEl>
                                          </p:spTgt>
                                        </p:tgtEl>
                                      </p:cBhvr>
                                      <p:from x="200000" y="450000"/>
                                      <p:to x="10000" y="10000"/>
                                    </p:animScale>
                                    <p:animScale>
                                      <p:cBhvr>
                                        <p:cTn id="20" dur="308" decel="100000"/>
                                        <p:tgtEl>
                                          <p:spTgt spid="7">
                                            <p:txEl>
                                              <p:pRg st="0" end="0"/>
                                            </p:txEl>
                                          </p:spTgt>
                                        </p:tgtEl>
                                      </p:cBhvr>
                                      <p:from x="100000" y="100000"/>
                                      <p:to x="200000" y="450000"/>
                                    </p:animScale>
                                    <p:anim from="(ppt_x)" to="(0.5)" calcmode="lin" valueType="num">
                                      <p:cBhvr>
                                        <p:cTn id="21" dur="308" decel="100000"/>
                                        <p:tgtEl>
                                          <p:spTgt spid="7">
                                            <p:txEl>
                                              <p:pRg st="0" end="0"/>
                                            </p:txEl>
                                          </p:spTgt>
                                        </p:tgtEl>
                                        <p:attrNameLst>
                                          <p:attrName>ppt_x</p:attrName>
                                        </p:attrNameLst>
                                      </p:cBhvr>
                                    </p:anim>
                                    <p:anim from="(0.5)" to="(0.5)" calcmode="lin" valueType="num">
                                      <p:cBhvr>
                                        <p:cTn id="22" dur="193">
                                          <p:stCondLst>
                                            <p:cond delay="308"/>
                                          </p:stCondLst>
                                        </p:cTn>
                                        <p:tgtEl>
                                          <p:spTgt spid="7">
                                            <p:txEl>
                                              <p:pRg st="0" end="0"/>
                                            </p:txEl>
                                          </p:spTgt>
                                        </p:tgtEl>
                                        <p:attrNameLst>
                                          <p:attrName>ppt_x</p:attrName>
                                        </p:attrNameLst>
                                      </p:cBhvr>
                                    </p:anim>
                                    <p:anim from="(ppt_y)" to="(ppt_y+0.4)" calcmode="lin" valueType="num">
                                      <p:cBhvr>
                                        <p:cTn id="23" dur="308" decel="100000"/>
                                        <p:tgtEl>
                                          <p:spTgt spid="7">
                                            <p:txEl>
                                              <p:pRg st="0" end="0"/>
                                            </p:txEl>
                                          </p:spTgt>
                                        </p:tgtEl>
                                        <p:attrNameLst>
                                          <p:attrName>ppt_y</p:attrName>
                                        </p:attrNameLst>
                                      </p:cBhvr>
                                    </p:anim>
                                    <p:anim from="(ppt_y)" to="(ppt_y)" calcmode="lin" valueType="num">
                                      <p:cBhvr>
                                        <p:cTn id="24" dur="193">
                                          <p:stCondLst>
                                            <p:cond delay="308"/>
                                          </p:stCondLst>
                                        </p:cTn>
                                        <p:tgtEl>
                                          <p:spTgt spid="7">
                                            <p:txEl>
                                              <p:pRg st="0" end="0"/>
                                            </p:txEl>
                                          </p:spTgt>
                                        </p:tgtEl>
                                        <p:attrNameLst>
                                          <p:attrName>ppt_y</p:attrName>
                                        </p:attrNameLst>
                                      </p:cBhvr>
                                    </p:anim>
                                    <p:set>
                                      <p:cBhvr>
                                        <p:cTn id="25" dur="1" fill="hold">
                                          <p:stCondLst>
                                            <p:cond delay="499"/>
                                          </p:stCondLst>
                                        </p:cTn>
                                        <p:tgtEl>
                                          <p:spTgt spid="7">
                                            <p:txEl>
                                              <p:pRg st="0" end="0"/>
                                            </p:txEl>
                                          </p:spTgt>
                                        </p:tgtEl>
                                        <p:attrNameLst>
                                          <p:attrName>style.visibility</p:attrName>
                                        </p:attrNameLst>
                                      </p:cBhvr>
                                      <p:to>
                                        <p:strVal val="hidden"/>
                                      </p:to>
                                    </p:set>
                                  </p:childTnLst>
                                </p:cTn>
                              </p:par>
                              <p:par>
                                <p:cTn id="26" presetID="51" presetClass="exit" presetSubtype="0" fill="hold" nodeType="withEffect">
                                  <p:stCondLst>
                                    <p:cond delay="0"/>
                                  </p:stCondLst>
                                  <p:childTnLst>
                                    <p:animEffect transition="out" filter="fade">
                                      <p:cBhvr>
                                        <p:cTn id="27" dur="193" accel="100000">
                                          <p:stCondLst>
                                            <p:cond delay="308"/>
                                          </p:stCondLst>
                                        </p:cTn>
                                        <p:tgtEl>
                                          <p:spTgt spid="8"/>
                                        </p:tgtEl>
                                      </p:cBhvr>
                                    </p:animEffect>
                                    <p:animScale>
                                      <p:cBhvr>
                                        <p:cTn id="28" dur="193" accel="100000">
                                          <p:stCondLst>
                                            <p:cond delay="308"/>
                                          </p:stCondLst>
                                        </p:cTn>
                                        <p:tgtEl>
                                          <p:spTgt spid="8"/>
                                        </p:tgtEl>
                                      </p:cBhvr>
                                      <p:from x="200000" y="450000"/>
                                      <p:to x="10000" y="10000"/>
                                    </p:animScale>
                                    <p:animScale>
                                      <p:cBhvr>
                                        <p:cTn id="29" dur="308" decel="100000"/>
                                        <p:tgtEl>
                                          <p:spTgt spid="8"/>
                                        </p:tgtEl>
                                      </p:cBhvr>
                                      <p:from x="100000" y="100000"/>
                                      <p:to x="200000" y="450000"/>
                                    </p:animScale>
                                    <p:anim from="(ppt_x)" to="(0.5)" calcmode="lin" valueType="num">
                                      <p:cBhvr>
                                        <p:cTn id="30" dur="308" decel="100000"/>
                                        <p:tgtEl>
                                          <p:spTgt spid="8"/>
                                        </p:tgtEl>
                                        <p:attrNameLst>
                                          <p:attrName>ppt_x</p:attrName>
                                        </p:attrNameLst>
                                      </p:cBhvr>
                                    </p:anim>
                                    <p:anim from="(0.5)" to="(0.5)" calcmode="lin" valueType="num">
                                      <p:cBhvr>
                                        <p:cTn id="31" dur="193">
                                          <p:stCondLst>
                                            <p:cond delay="308"/>
                                          </p:stCondLst>
                                        </p:cTn>
                                        <p:tgtEl>
                                          <p:spTgt spid="8"/>
                                        </p:tgtEl>
                                        <p:attrNameLst>
                                          <p:attrName>ppt_x</p:attrName>
                                        </p:attrNameLst>
                                      </p:cBhvr>
                                    </p:anim>
                                    <p:anim from="(ppt_y)" to="(ppt_y+0.4)" calcmode="lin" valueType="num">
                                      <p:cBhvr>
                                        <p:cTn id="32" dur="308" decel="100000"/>
                                        <p:tgtEl>
                                          <p:spTgt spid="8"/>
                                        </p:tgtEl>
                                        <p:attrNameLst>
                                          <p:attrName>ppt_y</p:attrName>
                                        </p:attrNameLst>
                                      </p:cBhvr>
                                    </p:anim>
                                    <p:anim from="(ppt_y)" to="(ppt_y)" calcmode="lin" valueType="num">
                                      <p:cBhvr>
                                        <p:cTn id="33" dur="193">
                                          <p:stCondLst>
                                            <p:cond delay="308"/>
                                          </p:stCondLst>
                                        </p:cTn>
                                        <p:tgtEl>
                                          <p:spTgt spid="8"/>
                                        </p:tgtEl>
                                        <p:attrNameLst>
                                          <p:attrName>ppt_y</p:attrName>
                                        </p:attrNameLst>
                                      </p:cBhvr>
                                    </p:anim>
                                    <p:set>
                                      <p:cBhvr>
                                        <p:cTn id="34" dur="1" fill="hold">
                                          <p:stCondLst>
                                            <p:cond delay="499"/>
                                          </p:stCondLst>
                                        </p:cTn>
                                        <p:tgtEl>
                                          <p:spTgt spid="8"/>
                                        </p:tgtEl>
                                        <p:attrNameLst>
                                          <p:attrName>style.visibility</p:attrName>
                                        </p:attrNameLst>
                                      </p:cBhvr>
                                      <p:to>
                                        <p:strVal val="hidden"/>
                                      </p:to>
                                    </p:set>
                                  </p:childTnLst>
                                </p:cTn>
                              </p:par>
                              <p:par>
                                <p:cTn id="35" presetID="39" presetClass="entr" presetSubtype="0" accel="100000" fill="hold"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p:cTn id="37"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9">
                                            <p:txEl>
                                              <p:pRg st="0" end="0"/>
                                            </p:txEl>
                                          </p:spTgt>
                                        </p:tgtEl>
                                        <p:attrNameLst>
                                          <p:attrName>ppt_y</p:attrName>
                                        </p:attrNameLst>
                                      </p:cBhvr>
                                      <p:tavLst>
                                        <p:tav tm="0">
                                          <p:val>
                                            <p:strVal val="#ppt_y"/>
                                          </p:val>
                                        </p:tav>
                                        <p:tav tm="100000">
                                          <p:val>
                                            <p:strVal val="#ppt_y"/>
                                          </p:val>
                                        </p:tav>
                                      </p:tavLst>
                                    </p:anim>
                                  </p:childTnLst>
                                </p:cTn>
                              </p:par>
                              <p:par>
                                <p:cTn id="41" presetID="23"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1" presetClass="exit" presetSubtype="0" fill="hold" nodeType="clickEffect">
                                  <p:stCondLst>
                                    <p:cond delay="0"/>
                                  </p:stCondLst>
                                  <p:childTnLst>
                                    <p:animEffect transition="out" filter="fade">
                                      <p:cBhvr>
                                        <p:cTn id="48" dur="193" accel="100000">
                                          <p:stCondLst>
                                            <p:cond delay="308"/>
                                          </p:stCondLst>
                                        </p:cTn>
                                        <p:tgtEl>
                                          <p:spTgt spid="10"/>
                                        </p:tgtEl>
                                      </p:cBhvr>
                                    </p:animEffect>
                                    <p:animScale>
                                      <p:cBhvr>
                                        <p:cTn id="49" dur="193" accel="100000">
                                          <p:stCondLst>
                                            <p:cond delay="308"/>
                                          </p:stCondLst>
                                        </p:cTn>
                                        <p:tgtEl>
                                          <p:spTgt spid="10"/>
                                        </p:tgtEl>
                                      </p:cBhvr>
                                      <p:from x="200000" y="450000"/>
                                      <p:to x="10000" y="10000"/>
                                    </p:animScale>
                                    <p:animScale>
                                      <p:cBhvr>
                                        <p:cTn id="50" dur="308" decel="100000"/>
                                        <p:tgtEl>
                                          <p:spTgt spid="10"/>
                                        </p:tgtEl>
                                      </p:cBhvr>
                                      <p:from x="100000" y="100000"/>
                                      <p:to x="200000" y="450000"/>
                                    </p:animScale>
                                    <p:anim from="(ppt_x)" to="(0.5)" calcmode="lin" valueType="num">
                                      <p:cBhvr>
                                        <p:cTn id="51" dur="308" decel="100000"/>
                                        <p:tgtEl>
                                          <p:spTgt spid="10"/>
                                        </p:tgtEl>
                                        <p:attrNameLst>
                                          <p:attrName>ppt_x</p:attrName>
                                        </p:attrNameLst>
                                      </p:cBhvr>
                                    </p:anim>
                                    <p:anim from="(0.5)" to="(0.5)" calcmode="lin" valueType="num">
                                      <p:cBhvr>
                                        <p:cTn id="52" dur="193">
                                          <p:stCondLst>
                                            <p:cond delay="308"/>
                                          </p:stCondLst>
                                        </p:cTn>
                                        <p:tgtEl>
                                          <p:spTgt spid="10"/>
                                        </p:tgtEl>
                                        <p:attrNameLst>
                                          <p:attrName>ppt_x</p:attrName>
                                        </p:attrNameLst>
                                      </p:cBhvr>
                                    </p:anim>
                                    <p:anim from="(ppt_y)" to="(ppt_y+0.4)" calcmode="lin" valueType="num">
                                      <p:cBhvr>
                                        <p:cTn id="53" dur="308" decel="100000"/>
                                        <p:tgtEl>
                                          <p:spTgt spid="10"/>
                                        </p:tgtEl>
                                        <p:attrNameLst>
                                          <p:attrName>ppt_y</p:attrName>
                                        </p:attrNameLst>
                                      </p:cBhvr>
                                    </p:anim>
                                    <p:anim from="(ppt_y)" to="(ppt_y)" calcmode="lin" valueType="num">
                                      <p:cBhvr>
                                        <p:cTn id="54" dur="193">
                                          <p:stCondLst>
                                            <p:cond delay="308"/>
                                          </p:stCondLst>
                                        </p:cTn>
                                        <p:tgtEl>
                                          <p:spTgt spid="10"/>
                                        </p:tgtEl>
                                        <p:attrNameLst>
                                          <p:attrName>ppt_y</p:attrName>
                                        </p:attrNameLst>
                                      </p:cBhvr>
                                    </p:anim>
                                    <p:set>
                                      <p:cBhvr>
                                        <p:cTn id="55" dur="1" fill="hold">
                                          <p:stCondLst>
                                            <p:cond delay="499"/>
                                          </p:stCondLst>
                                        </p:cTn>
                                        <p:tgtEl>
                                          <p:spTgt spid="10"/>
                                        </p:tgtEl>
                                        <p:attrNameLst>
                                          <p:attrName>style.visibility</p:attrName>
                                        </p:attrNameLst>
                                      </p:cBhvr>
                                      <p:to>
                                        <p:strVal val="hidden"/>
                                      </p:to>
                                    </p:set>
                                  </p:childTnLst>
                                </p:cTn>
                              </p:par>
                              <p:par>
                                <p:cTn id="56" presetID="51" presetClass="exit" presetSubtype="0" fill="hold" grpId="0" nodeType="withEffect">
                                  <p:stCondLst>
                                    <p:cond delay="0"/>
                                  </p:stCondLst>
                                  <p:childTnLst>
                                    <p:animEffect transition="out" filter="fade">
                                      <p:cBhvr>
                                        <p:cTn id="57" dur="193" accel="100000">
                                          <p:stCondLst>
                                            <p:cond delay="308"/>
                                          </p:stCondLst>
                                        </p:cTn>
                                        <p:tgtEl>
                                          <p:spTgt spid="9">
                                            <p:txEl>
                                              <p:pRg st="0" end="0"/>
                                            </p:txEl>
                                          </p:spTgt>
                                        </p:tgtEl>
                                      </p:cBhvr>
                                    </p:animEffect>
                                    <p:animScale>
                                      <p:cBhvr>
                                        <p:cTn id="58" dur="193" accel="100000">
                                          <p:stCondLst>
                                            <p:cond delay="308"/>
                                          </p:stCondLst>
                                        </p:cTn>
                                        <p:tgtEl>
                                          <p:spTgt spid="9">
                                            <p:txEl>
                                              <p:pRg st="0" end="0"/>
                                            </p:txEl>
                                          </p:spTgt>
                                        </p:tgtEl>
                                      </p:cBhvr>
                                      <p:from x="200000" y="450000"/>
                                      <p:to x="10000" y="10000"/>
                                    </p:animScale>
                                    <p:animScale>
                                      <p:cBhvr>
                                        <p:cTn id="59" dur="308" decel="100000"/>
                                        <p:tgtEl>
                                          <p:spTgt spid="9">
                                            <p:txEl>
                                              <p:pRg st="0" end="0"/>
                                            </p:txEl>
                                          </p:spTgt>
                                        </p:tgtEl>
                                      </p:cBhvr>
                                      <p:from x="100000" y="100000"/>
                                      <p:to x="200000" y="450000"/>
                                    </p:animScale>
                                    <p:anim from="(ppt_x)" to="(0.5)" calcmode="lin" valueType="num">
                                      <p:cBhvr>
                                        <p:cTn id="60" dur="308" decel="100000"/>
                                        <p:tgtEl>
                                          <p:spTgt spid="9">
                                            <p:txEl>
                                              <p:pRg st="0" end="0"/>
                                            </p:txEl>
                                          </p:spTgt>
                                        </p:tgtEl>
                                        <p:attrNameLst>
                                          <p:attrName>ppt_x</p:attrName>
                                        </p:attrNameLst>
                                      </p:cBhvr>
                                    </p:anim>
                                    <p:anim from="(0.5)" to="(0.5)" calcmode="lin" valueType="num">
                                      <p:cBhvr>
                                        <p:cTn id="61" dur="193">
                                          <p:stCondLst>
                                            <p:cond delay="308"/>
                                          </p:stCondLst>
                                        </p:cTn>
                                        <p:tgtEl>
                                          <p:spTgt spid="9">
                                            <p:txEl>
                                              <p:pRg st="0" end="0"/>
                                            </p:txEl>
                                          </p:spTgt>
                                        </p:tgtEl>
                                        <p:attrNameLst>
                                          <p:attrName>ppt_x</p:attrName>
                                        </p:attrNameLst>
                                      </p:cBhvr>
                                    </p:anim>
                                    <p:anim from="(ppt_y)" to="(ppt_y+0.4)" calcmode="lin" valueType="num">
                                      <p:cBhvr>
                                        <p:cTn id="62" dur="308" decel="100000"/>
                                        <p:tgtEl>
                                          <p:spTgt spid="9">
                                            <p:txEl>
                                              <p:pRg st="0" end="0"/>
                                            </p:txEl>
                                          </p:spTgt>
                                        </p:tgtEl>
                                        <p:attrNameLst>
                                          <p:attrName>ppt_y</p:attrName>
                                        </p:attrNameLst>
                                      </p:cBhvr>
                                    </p:anim>
                                    <p:anim from="(ppt_y)" to="(ppt_y)" calcmode="lin" valueType="num">
                                      <p:cBhvr>
                                        <p:cTn id="63" dur="193">
                                          <p:stCondLst>
                                            <p:cond delay="308"/>
                                          </p:stCondLst>
                                        </p:cTn>
                                        <p:tgtEl>
                                          <p:spTgt spid="9">
                                            <p:txEl>
                                              <p:pRg st="0" end="0"/>
                                            </p:txEl>
                                          </p:spTgt>
                                        </p:tgtEl>
                                        <p:attrNameLst>
                                          <p:attrName>ppt_y</p:attrName>
                                        </p:attrNameLst>
                                      </p:cBhvr>
                                    </p:anim>
                                    <p:set>
                                      <p:cBhvr>
                                        <p:cTn id="64" dur="1" fill="hold">
                                          <p:stCondLst>
                                            <p:cond delay="499"/>
                                          </p:stCondLst>
                                        </p:cTn>
                                        <p:tgtEl>
                                          <p:spTgt spid="9">
                                            <p:txEl>
                                              <p:pRg st="0" end="0"/>
                                            </p:txEl>
                                          </p:spTgt>
                                        </p:tgtEl>
                                        <p:attrNameLst>
                                          <p:attrName>style.visibility</p:attrName>
                                        </p:attrNameLst>
                                      </p:cBhvr>
                                      <p:to>
                                        <p:strVal val="hidden"/>
                                      </p:to>
                                    </p:set>
                                  </p:childTnLst>
                                </p:cTn>
                              </p:par>
                              <p:par>
                                <p:cTn id="65" presetID="23" presetClass="entr" presetSubtype="16"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4038603" y="0"/>
            <a:ext cx="5084885" cy="5143500"/>
            <a:chOff x="4038600" y="0"/>
            <a:chExt cx="5084885" cy="5143500"/>
          </a:xfrm>
        </p:grpSpPr>
        <p:sp>
          <p:nvSpPr>
            <p:cNvPr id="11" name="Parallelogram 10"/>
            <p:cNvSpPr/>
            <p:nvPr/>
          </p:nvSpPr>
          <p:spPr>
            <a:xfrm>
              <a:off x="4038600" y="285750"/>
              <a:ext cx="1828800" cy="4759568"/>
            </a:xfrm>
            <a:prstGeom prst="parallelogram">
              <a:avLst>
                <a:gd name="adj" fmla="val 8046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Parallelogram 9"/>
            <p:cNvSpPr/>
            <p:nvPr/>
          </p:nvSpPr>
          <p:spPr>
            <a:xfrm>
              <a:off x="4343400" y="0"/>
              <a:ext cx="4780085" cy="5143500"/>
            </a:xfrm>
            <a:prstGeom prst="parallelogram">
              <a:avLst>
                <a:gd name="adj" fmla="val 33724"/>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 name="Title 1"/>
          <p:cNvSpPr txBox="1">
            <a:spLocks/>
          </p:cNvSpPr>
          <p:nvPr/>
        </p:nvSpPr>
        <p:spPr>
          <a:xfrm>
            <a:off x="5715000" y="895350"/>
            <a:ext cx="27432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smtClean="0">
                <a:solidFill>
                  <a:srgbClr val="00B0F0"/>
                </a:solidFill>
              </a:rPr>
              <a:t>Marketing </a:t>
            </a:r>
          </a:p>
          <a:p>
            <a:r>
              <a:rPr lang="en-US" sz="3600" b="1" cap="all" dirty="0" smtClean="0">
                <a:solidFill>
                  <a:srgbClr val="00B0F0"/>
                </a:solidFill>
              </a:rPr>
              <a:t>Tools</a:t>
            </a:r>
            <a:endParaRPr lang="en-US" sz="3600" b="1" cap="all" dirty="0">
              <a:solidFill>
                <a:srgbClr val="00B0F0"/>
              </a:solidFill>
            </a:endParaRPr>
          </a:p>
        </p:txBody>
      </p:sp>
      <p:sp>
        <p:nvSpPr>
          <p:cNvPr id="12" name="Content Placeholder 2"/>
          <p:cNvSpPr>
            <a:spLocks noGrp="1"/>
          </p:cNvSpPr>
          <p:nvPr>
            <p:ph sz="quarter" idx="4294967295"/>
          </p:nvPr>
        </p:nvSpPr>
        <p:spPr>
          <a:xfrm>
            <a:off x="5486399" y="1905000"/>
            <a:ext cx="2601495" cy="2800350"/>
          </a:xfrm>
          <a:prstGeom prst="rect">
            <a:avLst/>
          </a:prstGeom>
        </p:spPr>
        <p:txBody>
          <a:bodyPr>
            <a:noAutofit/>
          </a:bodyPr>
          <a:lstStyle/>
          <a:p>
            <a:pPr marL="342900" lvl="0" indent="-342900">
              <a:spcBef>
                <a:spcPts val="1100"/>
              </a:spcBef>
              <a:spcAft>
                <a:spcPts val="600"/>
              </a:spcAft>
              <a:buFont typeface="Arial"/>
              <a:buChar char="•"/>
            </a:pPr>
            <a:r>
              <a:rPr lang="en-US" sz="1600" dirty="0">
                <a:solidFill>
                  <a:schemeClr val="bg1"/>
                </a:solidFill>
              </a:rPr>
              <a:t>SEO tools</a:t>
            </a:r>
          </a:p>
          <a:p>
            <a:pPr marL="342900" lvl="0" indent="-342900">
              <a:spcBef>
                <a:spcPts val="1100"/>
              </a:spcBef>
              <a:spcAft>
                <a:spcPts val="600"/>
              </a:spcAft>
              <a:buFont typeface="Arial"/>
              <a:buChar char="•"/>
            </a:pPr>
            <a:r>
              <a:rPr lang="en-US" sz="1600" dirty="0">
                <a:solidFill>
                  <a:schemeClr val="bg1"/>
                </a:solidFill>
              </a:rPr>
              <a:t>Social media tools</a:t>
            </a:r>
          </a:p>
          <a:p>
            <a:pPr marL="342900" lvl="0" indent="-342900">
              <a:spcBef>
                <a:spcPts val="1100"/>
              </a:spcBef>
              <a:spcAft>
                <a:spcPts val="600"/>
              </a:spcAft>
              <a:buFont typeface="Arial"/>
              <a:buChar char="•"/>
            </a:pPr>
            <a:r>
              <a:rPr lang="en-US" sz="1600" dirty="0" smtClean="0">
                <a:solidFill>
                  <a:schemeClr val="bg1"/>
                </a:solidFill>
              </a:rPr>
              <a:t>CRM</a:t>
            </a:r>
          </a:p>
          <a:p>
            <a:pPr marL="342900" lvl="0" indent="-342900">
              <a:spcBef>
                <a:spcPts val="1100"/>
              </a:spcBef>
              <a:spcAft>
                <a:spcPts val="600"/>
              </a:spcAft>
              <a:buFont typeface="Arial"/>
              <a:buChar char="•"/>
            </a:pPr>
            <a:r>
              <a:rPr lang="en-US" sz="1600" dirty="0">
                <a:solidFill>
                  <a:schemeClr val="bg1"/>
                </a:solidFill>
              </a:rPr>
              <a:t>E</a:t>
            </a:r>
            <a:r>
              <a:rPr lang="en-US" sz="1600" dirty="0" smtClean="0">
                <a:solidFill>
                  <a:schemeClr val="bg1"/>
                </a:solidFill>
              </a:rPr>
              <a:t>mail </a:t>
            </a:r>
            <a:r>
              <a:rPr lang="en-US" sz="1600" dirty="0">
                <a:solidFill>
                  <a:schemeClr val="bg1"/>
                </a:solidFill>
              </a:rPr>
              <a:t>marketing</a:t>
            </a:r>
          </a:p>
          <a:p>
            <a:pPr marL="342900" lvl="0" indent="-342900">
              <a:spcBef>
                <a:spcPts val="1100"/>
              </a:spcBef>
              <a:spcAft>
                <a:spcPts val="600"/>
              </a:spcAft>
              <a:buFont typeface="Arial"/>
              <a:buChar char="•"/>
            </a:pPr>
            <a:r>
              <a:rPr lang="en-US" sz="1600" dirty="0">
                <a:solidFill>
                  <a:schemeClr val="bg1"/>
                </a:solidFill>
              </a:rPr>
              <a:t>Domains </a:t>
            </a:r>
          </a:p>
          <a:p>
            <a:pPr marL="342900" lvl="0" indent="-342900">
              <a:spcBef>
                <a:spcPts val="1100"/>
              </a:spcBef>
              <a:spcAft>
                <a:spcPts val="600"/>
              </a:spcAft>
              <a:buFont typeface="Arial"/>
              <a:buChar char="•"/>
            </a:pPr>
            <a:r>
              <a:rPr lang="en-US" sz="1600" dirty="0" smtClean="0">
                <a:solidFill>
                  <a:schemeClr val="bg1"/>
                </a:solidFill>
              </a:rPr>
              <a:t>Email</a:t>
            </a:r>
            <a:endParaRPr lang="en-US" sz="1600" dirty="0">
              <a:solidFill>
                <a:schemeClr val="bg1"/>
              </a:solidFill>
            </a:endParaRPr>
          </a:p>
          <a:p>
            <a:pPr marL="342900" lvl="0" indent="-342900">
              <a:spcBef>
                <a:spcPts val="1100"/>
              </a:spcBef>
              <a:spcAft>
                <a:spcPts val="600"/>
              </a:spcAft>
              <a:buFont typeface="Arial"/>
              <a:buChar char="•"/>
            </a:pPr>
            <a:r>
              <a:rPr lang="en-US" sz="1600" dirty="0">
                <a:solidFill>
                  <a:schemeClr val="bg1"/>
                </a:solidFill>
              </a:rPr>
              <a:t>Mobile </a:t>
            </a:r>
            <a:r>
              <a:rPr lang="en-US" sz="1600" dirty="0" smtClean="0">
                <a:solidFill>
                  <a:schemeClr val="bg1"/>
                </a:solidFill>
              </a:rPr>
              <a:t>websites</a:t>
            </a:r>
            <a:endParaRPr lang="en-US" sz="1600" dirty="0">
              <a:solidFill>
                <a:schemeClr val="bg1"/>
              </a:solidFill>
            </a:endParaRPr>
          </a:p>
          <a:p>
            <a:pPr marL="0" indent="0">
              <a:spcBef>
                <a:spcPts val="1100"/>
              </a:spcBef>
              <a:spcAft>
                <a:spcPts val="600"/>
              </a:spcAft>
              <a:buNone/>
            </a:pPr>
            <a:endParaRPr lang="en-US" sz="1600" dirty="0">
              <a:solidFill>
                <a:schemeClr val="bg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02" y="514354"/>
            <a:ext cx="5042702" cy="4344323"/>
          </a:xfrm>
          <a:prstGeom prst="rect">
            <a:avLst/>
          </a:prstGeom>
        </p:spPr>
      </p:pic>
    </p:spTree>
    <p:extLst>
      <p:ext uri="{BB962C8B-B14F-4D97-AF65-F5344CB8AC3E}">
        <p14:creationId xmlns:p14="http://schemas.microsoft.com/office/powerpoint/2010/main" val="371661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 y="7534"/>
            <a:ext cx="9144002" cy="5143501"/>
            <a:chOff x="-2" y="7530"/>
            <a:chExt cx="9144002" cy="514350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1292"/>
            <a:stretch/>
          </p:blipFill>
          <p:spPr>
            <a:xfrm flipH="1">
              <a:off x="-2" y="7530"/>
              <a:ext cx="4038599" cy="5143501"/>
            </a:xfrm>
            <a:prstGeom prst="rect">
              <a:avLst/>
            </a:prstGeom>
          </p:spPr>
        </p:pic>
      </p:grpSp>
      <p:sp>
        <p:nvSpPr>
          <p:cNvPr id="6" name="Title 1"/>
          <p:cNvSpPr txBox="1">
            <a:spLocks/>
          </p:cNvSpPr>
          <p:nvPr/>
        </p:nvSpPr>
        <p:spPr>
          <a:xfrm>
            <a:off x="533400" y="590550"/>
            <a:ext cx="441960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smtClean="0">
                <a:solidFill>
                  <a:srgbClr val="0070C0"/>
                </a:solidFill>
              </a:rPr>
              <a:t>The Power of Unlimited</a:t>
            </a:r>
            <a:endParaRPr lang="en-US" sz="2800" b="1" cap="all" dirty="0">
              <a:solidFill>
                <a:srgbClr val="0070C0"/>
              </a:solidFill>
            </a:endParaRPr>
          </a:p>
        </p:txBody>
      </p:sp>
      <p:cxnSp>
        <p:nvCxnSpPr>
          <p:cNvPr id="8" name="Straight Connector 7"/>
          <p:cNvCxnSpPr/>
          <p:nvPr/>
        </p:nvCxnSpPr>
        <p:spPr>
          <a:xfrm>
            <a:off x="609600" y="258862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12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6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3401" y="2207628"/>
            <a:ext cx="1447800" cy="307777"/>
          </a:xfrm>
          <a:prstGeom prst="rect">
            <a:avLst/>
          </a:prstGeom>
        </p:spPr>
        <p:txBody>
          <a:bodyPr wrap="square">
            <a:spAutoFit/>
          </a:bodyPr>
          <a:lstStyle/>
          <a:p>
            <a:pPr algn="ctr">
              <a:spcBef>
                <a:spcPts val="1100"/>
              </a:spcBef>
              <a:spcAft>
                <a:spcPts val="600"/>
              </a:spcAft>
            </a:pPr>
            <a:r>
              <a:rPr lang="en-US" sz="1400" dirty="0">
                <a:solidFill>
                  <a:prstClr val="black"/>
                </a:solidFill>
              </a:rPr>
              <a:t>Unlimited Pages</a:t>
            </a:r>
          </a:p>
        </p:txBody>
      </p:sp>
      <p:sp>
        <p:nvSpPr>
          <p:cNvPr id="13" name="Rectangle 12"/>
          <p:cNvSpPr/>
          <p:nvPr/>
        </p:nvSpPr>
        <p:spPr>
          <a:xfrm>
            <a:off x="1981200" y="2208286"/>
            <a:ext cx="1676400" cy="307777"/>
          </a:xfrm>
          <a:prstGeom prst="rect">
            <a:avLst/>
          </a:prstGeom>
        </p:spPr>
        <p:txBody>
          <a:bodyPr wrap="square">
            <a:spAutoFit/>
          </a:bodyPr>
          <a:lstStyle/>
          <a:p>
            <a:pPr algn="ctr">
              <a:spcBef>
                <a:spcPts val="1100"/>
              </a:spcBef>
              <a:spcAft>
                <a:spcPts val="600"/>
              </a:spcAft>
            </a:pPr>
            <a:r>
              <a:rPr lang="en-US" sz="1400" dirty="0">
                <a:solidFill>
                  <a:prstClr val="black"/>
                </a:solidFill>
              </a:rPr>
              <a:t>Unlimited Changes</a:t>
            </a:r>
          </a:p>
        </p:txBody>
      </p:sp>
      <p:sp>
        <p:nvSpPr>
          <p:cNvPr id="16" name="Rectangle 15"/>
          <p:cNvSpPr/>
          <p:nvPr/>
        </p:nvSpPr>
        <p:spPr>
          <a:xfrm>
            <a:off x="3657600" y="2204855"/>
            <a:ext cx="1676400" cy="307777"/>
          </a:xfrm>
          <a:prstGeom prst="rect">
            <a:avLst/>
          </a:prstGeom>
        </p:spPr>
        <p:txBody>
          <a:bodyPr wrap="square">
            <a:spAutoFit/>
          </a:bodyPr>
          <a:lstStyle/>
          <a:p>
            <a:pPr algn="ctr">
              <a:spcBef>
                <a:spcPts val="1100"/>
              </a:spcBef>
              <a:spcAft>
                <a:spcPts val="600"/>
              </a:spcAft>
            </a:pPr>
            <a:r>
              <a:rPr lang="en-US" sz="1400" dirty="0">
                <a:solidFill>
                  <a:prstClr val="black"/>
                </a:solidFill>
              </a:rPr>
              <a:t>Unlimited Traffic</a:t>
            </a:r>
          </a:p>
        </p:txBody>
      </p:sp>
      <p:sp>
        <p:nvSpPr>
          <p:cNvPr id="17" name="Rectangle 16"/>
          <p:cNvSpPr/>
          <p:nvPr/>
        </p:nvSpPr>
        <p:spPr>
          <a:xfrm>
            <a:off x="533401" y="3240764"/>
            <a:ext cx="1447800" cy="523220"/>
          </a:xfrm>
          <a:prstGeom prst="rect">
            <a:avLst/>
          </a:prstGeom>
        </p:spPr>
        <p:txBody>
          <a:bodyPr wrap="square">
            <a:spAutoFit/>
          </a:bodyPr>
          <a:lstStyle/>
          <a:p>
            <a:pPr algn="ctr">
              <a:spcBef>
                <a:spcPts val="1100"/>
              </a:spcBef>
              <a:spcAft>
                <a:spcPts val="600"/>
              </a:spcAft>
            </a:pPr>
            <a:r>
              <a:rPr lang="en-US" sz="1400" dirty="0">
                <a:solidFill>
                  <a:prstClr val="black"/>
                </a:solidFill>
              </a:rPr>
              <a:t>Unlimited E-mail Address</a:t>
            </a:r>
          </a:p>
        </p:txBody>
      </p:sp>
      <p:sp>
        <p:nvSpPr>
          <p:cNvPr id="18" name="Rectangle 17"/>
          <p:cNvSpPr/>
          <p:nvPr/>
        </p:nvSpPr>
        <p:spPr>
          <a:xfrm>
            <a:off x="1981200" y="3241418"/>
            <a:ext cx="1676400" cy="307777"/>
          </a:xfrm>
          <a:prstGeom prst="rect">
            <a:avLst/>
          </a:prstGeom>
        </p:spPr>
        <p:txBody>
          <a:bodyPr wrap="square">
            <a:spAutoFit/>
          </a:bodyPr>
          <a:lstStyle/>
          <a:p>
            <a:pPr algn="ctr">
              <a:spcBef>
                <a:spcPts val="1100"/>
              </a:spcBef>
              <a:spcAft>
                <a:spcPts val="600"/>
              </a:spcAft>
            </a:pPr>
            <a:r>
              <a:rPr lang="en-US" sz="1400" dirty="0">
                <a:solidFill>
                  <a:prstClr val="black"/>
                </a:solidFill>
              </a:rPr>
              <a:t>Unlimited Upgrades</a:t>
            </a:r>
          </a:p>
        </p:txBody>
      </p:sp>
      <p:sp>
        <p:nvSpPr>
          <p:cNvPr id="19" name="Rectangle 18"/>
          <p:cNvSpPr/>
          <p:nvPr/>
        </p:nvSpPr>
        <p:spPr>
          <a:xfrm>
            <a:off x="3657600" y="3250113"/>
            <a:ext cx="2197768" cy="954107"/>
          </a:xfrm>
          <a:prstGeom prst="rect">
            <a:avLst/>
          </a:prstGeom>
        </p:spPr>
        <p:txBody>
          <a:bodyPr wrap="square">
            <a:spAutoFit/>
          </a:bodyPr>
          <a:lstStyle/>
          <a:p>
            <a:pPr algn="ctr">
              <a:spcBef>
                <a:spcPts val="1100"/>
              </a:spcBef>
              <a:spcAft>
                <a:spcPts val="600"/>
              </a:spcAft>
            </a:pPr>
            <a:r>
              <a:rPr lang="en-US" sz="1400" dirty="0">
                <a:solidFill>
                  <a:prstClr val="black"/>
                </a:solidFill>
              </a:rPr>
              <a:t>With unlimited support, changes and upgrades,  having an effective online presence is simple.</a:t>
            </a:r>
          </a:p>
        </p:txBody>
      </p:sp>
      <p:sp>
        <p:nvSpPr>
          <p:cNvPr id="20" name="Rectangle 19"/>
          <p:cNvSpPr/>
          <p:nvPr/>
        </p:nvSpPr>
        <p:spPr>
          <a:xfrm>
            <a:off x="381000" y="4245667"/>
            <a:ext cx="4572000" cy="923330"/>
          </a:xfrm>
          <a:prstGeom prst="rect">
            <a:avLst/>
          </a:prstGeom>
        </p:spPr>
        <p:txBody>
          <a:bodyPr>
            <a:spAutoFit/>
          </a:bodyPr>
          <a:lstStyle/>
          <a:p>
            <a:pPr algn="ctr">
              <a:spcBef>
                <a:spcPts val="1100"/>
              </a:spcBef>
            </a:pPr>
            <a:r>
              <a:rPr lang="en-US" dirty="0">
                <a:solidFill>
                  <a:prstClr val="black"/>
                </a:solidFill>
              </a:rPr>
              <a:t>We take away the challenges that business owners face to stay current with their online marketing solution.</a:t>
            </a:r>
          </a:p>
        </p:txBody>
      </p:sp>
      <p:pic>
        <p:nvPicPr>
          <p:cNvPr id="3074" name="Picture 2" descr="C:\Users\Junaed\Downloads\FlaticonDownload (2)\png\copy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997" y="1729136"/>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663" y="2817228"/>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1441" y="2762298"/>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2707" y="1695355"/>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0671" y="1624238"/>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5119" y="2707364"/>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8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BEBA8EAE-BF5A-486C-A8C5-ECC9F3942E4B}">
                <a14:imgProps xmlns:a14="http://schemas.microsoft.com/office/drawing/2010/main">
                  <a14:imgLayer r:embed="rId4">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4" name="Rectangle 13"/>
          <p:cNvSpPr/>
          <p:nvPr/>
        </p:nvSpPr>
        <p:spPr>
          <a:xfrm>
            <a:off x="0" y="-19050"/>
            <a:ext cx="9144000" cy="51625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4" name="Diagram 3"/>
          <p:cNvGraphicFramePr/>
          <p:nvPr>
            <p:extLst>
              <p:ext uri="{D42A27DB-BD31-4B8C-83A1-F6EECF244321}">
                <p14:modId xmlns:p14="http://schemas.microsoft.com/office/powerpoint/2010/main" val="2777780055"/>
              </p:ext>
            </p:extLst>
          </p:nvPr>
        </p:nvGraphicFramePr>
        <p:xfrm>
          <a:off x="1343026" y="1809750"/>
          <a:ext cx="3124200" cy="2971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p:cNvGraphicFramePr/>
          <p:nvPr>
            <p:extLst>
              <p:ext uri="{D42A27DB-BD31-4B8C-83A1-F6EECF244321}">
                <p14:modId xmlns:p14="http://schemas.microsoft.com/office/powerpoint/2010/main" val="996537263"/>
              </p:ext>
            </p:extLst>
          </p:nvPr>
        </p:nvGraphicFramePr>
        <p:xfrm>
          <a:off x="4632089" y="1987827"/>
          <a:ext cx="3064119" cy="25841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8" name="Straight Connector 7"/>
          <p:cNvCxnSpPr/>
          <p:nvPr/>
        </p:nvCxnSpPr>
        <p:spPr>
          <a:xfrm>
            <a:off x="3276600" y="581025"/>
            <a:ext cx="0" cy="1295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48400" y="581025"/>
            <a:ext cx="0" cy="1295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1000" y="581025"/>
            <a:ext cx="2667000" cy="1200329"/>
          </a:xfrm>
          <a:prstGeom prst="rect">
            <a:avLst/>
          </a:prstGeom>
        </p:spPr>
        <p:txBody>
          <a:bodyPr wrap="square">
            <a:spAutoFit/>
          </a:bodyPr>
          <a:lstStyle/>
          <a:p>
            <a:pPr algn="ctr">
              <a:spcAft>
                <a:spcPts val="600"/>
              </a:spcAft>
            </a:pPr>
            <a:r>
              <a:rPr lang="en-US" dirty="0">
                <a:solidFill>
                  <a:prstClr val="white"/>
                </a:solidFill>
              </a:rPr>
              <a:t>The Best </a:t>
            </a:r>
            <a:r>
              <a:rPr lang="en-US" dirty="0" err="1">
                <a:solidFill>
                  <a:prstClr val="white"/>
                </a:solidFill>
              </a:rPr>
              <a:t>WebCenter</a:t>
            </a:r>
            <a:r>
              <a:rPr lang="en-US" dirty="0">
                <a:solidFill>
                  <a:prstClr val="white"/>
                </a:solidFill>
              </a:rPr>
              <a:t> Owners have the SAME Qualities as the Best </a:t>
            </a:r>
            <a:r>
              <a:rPr lang="en-US" dirty="0" err="1">
                <a:solidFill>
                  <a:prstClr val="white"/>
                </a:solidFill>
              </a:rPr>
              <a:t>UnFranchise</a:t>
            </a:r>
            <a:r>
              <a:rPr lang="en-US" dirty="0">
                <a:solidFill>
                  <a:prstClr val="white"/>
                </a:solidFill>
              </a:rPr>
              <a:t> Owners!</a:t>
            </a:r>
          </a:p>
        </p:txBody>
      </p:sp>
      <p:sp>
        <p:nvSpPr>
          <p:cNvPr id="12" name="Rectangle 11"/>
          <p:cNvSpPr/>
          <p:nvPr/>
        </p:nvSpPr>
        <p:spPr>
          <a:xfrm>
            <a:off x="3429000" y="581025"/>
            <a:ext cx="2743200" cy="1477328"/>
          </a:xfrm>
          <a:prstGeom prst="rect">
            <a:avLst/>
          </a:prstGeom>
        </p:spPr>
        <p:txBody>
          <a:bodyPr wrap="square">
            <a:spAutoFit/>
          </a:bodyPr>
          <a:lstStyle/>
          <a:p>
            <a:pPr algn="ctr">
              <a:spcAft>
                <a:spcPts val="600"/>
              </a:spcAft>
            </a:pPr>
            <a:r>
              <a:rPr lang="en-US" dirty="0">
                <a:solidFill>
                  <a:prstClr val="white"/>
                </a:solidFill>
              </a:rPr>
              <a:t>The </a:t>
            </a:r>
            <a:r>
              <a:rPr lang="en-US" u="sng" dirty="0">
                <a:solidFill>
                  <a:prstClr val="white"/>
                </a:solidFill>
              </a:rPr>
              <a:t>QUALITIES</a:t>
            </a:r>
            <a:r>
              <a:rPr lang="en-US" dirty="0">
                <a:solidFill>
                  <a:prstClr val="white"/>
                </a:solidFill>
              </a:rPr>
              <a:t> of the person are more important than their education, experience, technical knowledge etc. </a:t>
            </a:r>
          </a:p>
        </p:txBody>
      </p:sp>
      <p:sp>
        <p:nvSpPr>
          <p:cNvPr id="13" name="Rectangle 12"/>
          <p:cNvSpPr/>
          <p:nvPr/>
        </p:nvSpPr>
        <p:spPr>
          <a:xfrm>
            <a:off x="6391090" y="581025"/>
            <a:ext cx="2664010" cy="1200329"/>
          </a:xfrm>
          <a:prstGeom prst="rect">
            <a:avLst/>
          </a:prstGeom>
        </p:spPr>
        <p:txBody>
          <a:bodyPr wrap="square">
            <a:spAutoFit/>
          </a:bodyPr>
          <a:lstStyle/>
          <a:p>
            <a:pPr algn="ctr">
              <a:spcAft>
                <a:spcPts val="600"/>
              </a:spcAft>
            </a:pPr>
            <a:r>
              <a:rPr lang="en-US" dirty="0">
                <a:solidFill>
                  <a:prstClr val="white"/>
                </a:solidFill>
              </a:rPr>
              <a:t>Prospects with the following qualities are positioned to leverage our system for success</a:t>
            </a:r>
          </a:p>
        </p:txBody>
      </p:sp>
    </p:spTree>
    <p:extLst>
      <p:ext uri="{BB962C8B-B14F-4D97-AF65-F5344CB8AC3E}">
        <p14:creationId xmlns:p14="http://schemas.microsoft.com/office/powerpoint/2010/main" val="35364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2983762"/>
            <a:ext cx="6934200" cy="1569188"/>
            <a:chOff x="-1767590" y="361950"/>
            <a:chExt cx="4129790" cy="533400"/>
          </a:xfrm>
          <a:solidFill>
            <a:srgbClr val="92D050"/>
          </a:solidFill>
        </p:grpSpPr>
        <p:sp>
          <p:nvSpPr>
            <p:cNvPr id="5" name="Rectangle 4"/>
            <p:cNvSpPr/>
            <p:nvPr/>
          </p:nvSpPr>
          <p:spPr>
            <a:xfrm flipH="1">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338"/>
              <a:r>
                <a:rPr lang="en-US" sz="3600" b="1" cap="all" dirty="0">
                  <a:solidFill>
                    <a:prstClr val="black">
                      <a:lumMod val="75000"/>
                      <a:lumOff val="25000"/>
                    </a:prstClr>
                  </a:solidFill>
                </a:rPr>
                <a:t>Take a look at some </a:t>
              </a:r>
            </a:p>
            <a:p>
              <a:pPr marL="287338"/>
              <a:r>
                <a:rPr lang="en-US" sz="3600" b="1" cap="all" dirty="0">
                  <a:solidFill>
                    <a:prstClr val="black">
                      <a:lumMod val="75000"/>
                      <a:lumOff val="25000"/>
                    </a:prstClr>
                  </a:solidFill>
                </a:rPr>
                <a:t>recent free upgrades</a:t>
              </a:r>
            </a:p>
          </p:txBody>
        </p:sp>
        <p:sp>
          <p:nvSpPr>
            <p:cNvPr id="6" name="Right Triangle 5"/>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3979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590550"/>
            <a:ext cx="2232942" cy="3962400"/>
          </a:xfrm>
          <a:prstGeom prst="rect">
            <a:avLst/>
          </a:prstGeom>
        </p:spPr>
      </p:pic>
      <p:sp>
        <p:nvSpPr>
          <p:cNvPr id="15" name="Rectangle 14"/>
          <p:cNvSpPr/>
          <p:nvPr/>
        </p:nvSpPr>
        <p:spPr>
          <a:xfrm>
            <a:off x="665424" y="3245573"/>
            <a:ext cx="2702275"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4813"/>
            <a:r>
              <a:rPr lang="en-US" sz="1600" dirty="0">
                <a:solidFill>
                  <a:prstClr val="white"/>
                </a:solidFill>
              </a:rPr>
              <a:t>Free Mobile </a:t>
            </a:r>
          </a:p>
          <a:p>
            <a:pPr marL="404813"/>
            <a:r>
              <a:rPr lang="en-US" sz="1600" dirty="0">
                <a:solidFill>
                  <a:prstClr val="white"/>
                </a:solidFill>
              </a:rPr>
              <a:t>Websites!</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b="9028"/>
          <a:stretch/>
        </p:blipFill>
        <p:spPr>
          <a:xfrm>
            <a:off x="5888674" y="971551"/>
            <a:ext cx="1951409" cy="3274820"/>
          </a:xfrm>
          <a:prstGeom prst="rect">
            <a:avLst/>
          </a:prstGeom>
        </p:spPr>
      </p:pic>
      <p:sp>
        <p:nvSpPr>
          <p:cNvPr id="14" name="Rectangle 13"/>
          <p:cNvSpPr/>
          <p:nvPr/>
        </p:nvSpPr>
        <p:spPr>
          <a:xfrm>
            <a:off x="5410200" y="3245573"/>
            <a:ext cx="2834296"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a:r>
              <a:rPr lang="en-US" sz="1600" dirty="0">
                <a:solidFill>
                  <a:prstClr val="white"/>
                </a:solidFill>
              </a:rPr>
              <a:t>Brand New Email </a:t>
            </a:r>
          </a:p>
          <a:p>
            <a:pPr marL="914400"/>
            <a:r>
              <a:rPr lang="en-US" sz="1600" dirty="0">
                <a:solidFill>
                  <a:prstClr val="white"/>
                </a:solidFill>
              </a:rPr>
              <a:t>Marketing System!</a:t>
            </a:r>
          </a:p>
        </p:txBody>
      </p:sp>
      <p:pic>
        <p:nvPicPr>
          <p:cNvPr id="9" name="Picture 8"/>
          <p:cNvPicPr>
            <a:picLocks noChangeAspect="1"/>
          </p:cNvPicPr>
          <p:nvPr/>
        </p:nvPicPr>
        <p:blipFill rotWithShape="1">
          <a:blip r:embed="rId6"/>
          <a:srcRect r="40533"/>
          <a:stretch/>
        </p:blipFill>
        <p:spPr>
          <a:xfrm>
            <a:off x="3198958" y="514350"/>
            <a:ext cx="2516042" cy="3962400"/>
          </a:xfrm>
          <a:prstGeom prst="rect">
            <a:avLst/>
          </a:prstGeom>
        </p:spPr>
      </p:pic>
      <p:sp>
        <p:nvSpPr>
          <p:cNvPr id="13" name="Rectangle 12"/>
          <p:cNvSpPr/>
          <p:nvPr/>
        </p:nvSpPr>
        <p:spPr>
          <a:xfrm>
            <a:off x="2819400" y="3440519"/>
            <a:ext cx="3276600" cy="1066800"/>
          </a:xfrm>
          <a:prstGeom prst="rect">
            <a:avLst/>
          </a:prstGeom>
          <a:solidFill>
            <a:srgbClr val="0070C0"/>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New Widgets!</a:t>
            </a:r>
            <a:br>
              <a:rPr lang="en-US" sz="1600" dirty="0">
                <a:solidFill>
                  <a:prstClr val="white"/>
                </a:solidFill>
              </a:rPr>
            </a:br>
            <a:r>
              <a:rPr lang="en-US" sz="1600" dirty="0">
                <a:solidFill>
                  <a:prstClr val="white"/>
                </a:solidFill>
              </a:rPr>
              <a:t>i.e.: Menu as a widget</a:t>
            </a:r>
          </a:p>
        </p:txBody>
      </p:sp>
      <p:sp>
        <p:nvSpPr>
          <p:cNvPr id="17" name="Right Triangle 16"/>
          <p:cNvSpPr/>
          <p:nvPr/>
        </p:nvSpPr>
        <p:spPr>
          <a:xfrm>
            <a:off x="5715000" y="3245573"/>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Triangle 17"/>
          <p:cNvSpPr/>
          <p:nvPr/>
        </p:nvSpPr>
        <p:spPr>
          <a:xfrm flipH="1">
            <a:off x="2819400" y="3245573"/>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ight Triangle 18"/>
          <p:cNvSpPr/>
          <p:nvPr/>
        </p:nvSpPr>
        <p:spPr>
          <a:xfrm flipH="1">
            <a:off x="665421" y="3050627"/>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ight Triangle 19"/>
          <p:cNvSpPr/>
          <p:nvPr/>
        </p:nvSpPr>
        <p:spPr>
          <a:xfrm>
            <a:off x="7848600" y="3050627"/>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7612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81000" y="-6350"/>
            <a:ext cx="3048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 name="Straight Connector 4"/>
          <p:cNvCxnSpPr/>
          <p:nvPr/>
        </p:nvCxnSpPr>
        <p:spPr>
          <a:xfrm>
            <a:off x="609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3400" y="438154"/>
            <a:ext cx="2592874" cy="646331"/>
          </a:xfrm>
          <a:prstGeom prst="rect">
            <a:avLst/>
          </a:prstGeom>
        </p:spPr>
        <p:txBody>
          <a:bodyPr wrap="square">
            <a:spAutoFit/>
          </a:bodyPr>
          <a:lstStyle/>
          <a:p>
            <a:pPr>
              <a:spcAft>
                <a:spcPts val="600"/>
              </a:spcAft>
            </a:pPr>
            <a:r>
              <a:rPr lang="en-US" b="1" dirty="0">
                <a:solidFill>
                  <a:srgbClr val="00B0F0"/>
                </a:solidFill>
              </a:rPr>
              <a:t>Award Winning Unlimited Customer Care</a:t>
            </a:r>
          </a:p>
        </p:txBody>
      </p:sp>
      <p:sp>
        <p:nvSpPr>
          <p:cNvPr id="9" name="Rectangle 8"/>
          <p:cNvSpPr/>
          <p:nvPr/>
        </p:nvSpPr>
        <p:spPr>
          <a:xfrm>
            <a:off x="570830" y="1276354"/>
            <a:ext cx="2082621" cy="276999"/>
          </a:xfrm>
          <a:prstGeom prst="rect">
            <a:avLst/>
          </a:prstGeom>
        </p:spPr>
        <p:txBody>
          <a:bodyPr wrap="none">
            <a:spAutoFit/>
          </a:bodyPr>
          <a:lstStyle/>
          <a:p>
            <a:pPr>
              <a:spcAft>
                <a:spcPts val="600"/>
              </a:spcAft>
            </a:pPr>
            <a:r>
              <a:rPr lang="en-US" sz="1200" dirty="0">
                <a:solidFill>
                  <a:prstClr val="white"/>
                </a:solidFill>
              </a:rPr>
              <a:t>Unlimited help editing the site</a:t>
            </a:r>
          </a:p>
        </p:txBody>
      </p:sp>
      <p:sp>
        <p:nvSpPr>
          <p:cNvPr id="10" name="Rectangle 9"/>
          <p:cNvSpPr/>
          <p:nvPr/>
        </p:nvSpPr>
        <p:spPr>
          <a:xfrm>
            <a:off x="609600" y="1733554"/>
            <a:ext cx="2667000" cy="461665"/>
          </a:xfrm>
          <a:prstGeom prst="rect">
            <a:avLst/>
          </a:prstGeom>
        </p:spPr>
        <p:txBody>
          <a:bodyPr wrap="square">
            <a:spAutoFit/>
          </a:bodyPr>
          <a:lstStyle/>
          <a:p>
            <a:pPr>
              <a:spcAft>
                <a:spcPts val="600"/>
              </a:spcAft>
            </a:pPr>
            <a:r>
              <a:rPr lang="en-US" sz="1200" dirty="0">
                <a:solidFill>
                  <a:prstClr val="white"/>
                </a:solidFill>
              </a:rPr>
              <a:t>Support using all features &amp; tools in our solution</a:t>
            </a:r>
          </a:p>
        </p:txBody>
      </p:sp>
      <p:cxnSp>
        <p:nvCxnSpPr>
          <p:cNvPr id="11" name="Straight Connector 10"/>
          <p:cNvCxnSpPr/>
          <p:nvPr/>
        </p:nvCxnSpPr>
        <p:spPr>
          <a:xfrm>
            <a:off x="609600" y="4324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42105" y="2343154"/>
            <a:ext cx="1969259" cy="276999"/>
          </a:xfrm>
          <a:prstGeom prst="rect">
            <a:avLst/>
          </a:prstGeom>
        </p:spPr>
        <p:txBody>
          <a:bodyPr wrap="none">
            <a:spAutoFit/>
          </a:bodyPr>
          <a:lstStyle/>
          <a:p>
            <a:pPr>
              <a:spcAft>
                <a:spcPts val="600"/>
              </a:spcAft>
            </a:pPr>
            <a:r>
              <a:rPr lang="en-US" sz="1200" dirty="0">
                <a:solidFill>
                  <a:prstClr val="white"/>
                </a:solidFill>
              </a:rPr>
              <a:t>Home country, 24/7 support</a:t>
            </a:r>
          </a:p>
        </p:txBody>
      </p:sp>
      <p:sp>
        <p:nvSpPr>
          <p:cNvPr id="13" name="Rectangle 12"/>
          <p:cNvSpPr/>
          <p:nvPr/>
        </p:nvSpPr>
        <p:spPr>
          <a:xfrm>
            <a:off x="533400" y="3002403"/>
            <a:ext cx="2819400" cy="1200329"/>
          </a:xfrm>
          <a:prstGeom prst="rect">
            <a:avLst/>
          </a:prstGeom>
        </p:spPr>
        <p:txBody>
          <a:bodyPr wrap="square">
            <a:spAutoFit/>
          </a:bodyPr>
          <a:lstStyle/>
          <a:p>
            <a:pPr>
              <a:spcAft>
                <a:spcPts val="600"/>
              </a:spcAft>
            </a:pPr>
            <a:r>
              <a:rPr lang="en-US" sz="1200" dirty="0">
                <a:solidFill>
                  <a:prstClr val="white"/>
                </a:solidFill>
              </a:rPr>
              <a:t>Ultra-secure hosting facility 24x7 Security and incident monitoring, hosted on tiered, high performance Dell PowerEdge servers, protected from fire, floods, earthquakes, power outages, and other types of disasters</a:t>
            </a:r>
          </a:p>
        </p:txBody>
      </p:sp>
      <p:sp>
        <p:nvSpPr>
          <p:cNvPr id="14" name="Rectangle 13"/>
          <p:cNvSpPr/>
          <p:nvPr/>
        </p:nvSpPr>
        <p:spPr>
          <a:xfrm>
            <a:off x="609600" y="4396089"/>
            <a:ext cx="2590800" cy="461665"/>
          </a:xfrm>
          <a:prstGeom prst="rect">
            <a:avLst/>
          </a:prstGeom>
        </p:spPr>
        <p:txBody>
          <a:bodyPr wrap="square">
            <a:spAutoFit/>
          </a:bodyPr>
          <a:lstStyle/>
          <a:p>
            <a:pPr>
              <a:spcAft>
                <a:spcPts val="600"/>
              </a:spcAft>
            </a:pPr>
            <a:r>
              <a:rPr lang="en-US" sz="1200" dirty="0">
                <a:solidFill>
                  <a:prstClr val="white"/>
                </a:solidFill>
              </a:rPr>
              <a:t>Dual-layer firewall protection Using Cisco PIX firewalls</a:t>
            </a:r>
          </a:p>
        </p:txBody>
      </p:sp>
      <p:sp>
        <p:nvSpPr>
          <p:cNvPr id="15" name="Title 1"/>
          <p:cNvSpPr txBox="1">
            <a:spLocks/>
          </p:cNvSpPr>
          <p:nvPr/>
        </p:nvSpPr>
        <p:spPr>
          <a:xfrm>
            <a:off x="6477000" y="4353393"/>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endParaRPr>
          </a:p>
        </p:txBody>
      </p:sp>
      <p:grpSp>
        <p:nvGrpSpPr>
          <p:cNvPr id="17" name="Group 16"/>
          <p:cNvGrpSpPr/>
          <p:nvPr/>
        </p:nvGrpSpPr>
        <p:grpSpPr>
          <a:xfrm flipH="1">
            <a:off x="6400800" y="1"/>
            <a:ext cx="2743200" cy="426188"/>
            <a:chOff x="-2433685" y="361950"/>
            <a:chExt cx="4795885" cy="533400"/>
          </a:xfrm>
          <a:solidFill>
            <a:srgbClr val="0070C0"/>
          </a:solidFill>
        </p:grpSpPr>
        <p:sp>
          <p:nvSpPr>
            <p:cNvPr id="18" name="Rectangle 17"/>
            <p:cNvSpPr/>
            <p:nvPr/>
          </p:nvSpPr>
          <p:spPr>
            <a:xfrm flipH="1">
              <a:off x="-2433685" y="361950"/>
              <a:ext cx="4491088"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ln w="12700">
                    <a:noFill/>
                  </a:ln>
                  <a:solidFill>
                    <a:prstClr val="white"/>
                  </a:solidFill>
                </a:rPr>
                <a:t>Support &amp; Security</a:t>
              </a:r>
            </a:p>
          </p:txBody>
        </p:sp>
        <p:sp>
          <p:nvSpPr>
            <p:cNvPr id="19" name="Right Triangle 18"/>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grpSp>
    </p:spTree>
    <p:extLst>
      <p:ext uri="{BB962C8B-B14F-4D97-AF65-F5344CB8AC3E}">
        <p14:creationId xmlns:p14="http://schemas.microsoft.com/office/powerpoint/2010/main" val="28741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16364" y="0"/>
            <a:ext cx="3974523" cy="5143500"/>
          </a:xfrm>
          <a:prstGeom prst="rect">
            <a:avLst/>
          </a:prstGeom>
        </p:spPr>
      </p:pic>
      <p:pic>
        <p:nvPicPr>
          <p:cNvPr id="3" name="Picture 2"/>
          <p:cNvPicPr>
            <a:picLocks noChangeAspect="1"/>
          </p:cNvPicPr>
          <p:nvPr/>
        </p:nvPicPr>
        <p:blipFill>
          <a:blip r:embed="rId4"/>
          <a:stretch>
            <a:fillRect/>
          </a:stretch>
        </p:blipFill>
        <p:spPr>
          <a:xfrm>
            <a:off x="611426" y="0"/>
            <a:ext cx="3974523" cy="5143500"/>
          </a:xfrm>
          <a:prstGeom prst="rect">
            <a:avLst/>
          </a:prstGeom>
        </p:spPr>
      </p:pic>
    </p:spTree>
    <p:extLst>
      <p:ext uri="{BB962C8B-B14F-4D97-AF65-F5344CB8AC3E}">
        <p14:creationId xmlns:p14="http://schemas.microsoft.com/office/powerpoint/2010/main" val="28127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11899" b="3413"/>
          <a:stretch/>
        </p:blipFill>
        <p:spPr>
          <a:xfrm>
            <a:off x="0" y="-19050"/>
            <a:ext cx="9144000" cy="5162550"/>
          </a:xfrm>
          <a:prstGeom prst="rect">
            <a:avLst/>
          </a:prstGeom>
        </p:spPr>
      </p:pic>
      <p:sp>
        <p:nvSpPr>
          <p:cNvPr id="4" name="Rectangle 3"/>
          <p:cNvSpPr/>
          <p:nvPr/>
        </p:nvSpPr>
        <p:spPr>
          <a:xfrm>
            <a:off x="4953000" y="-19050"/>
            <a:ext cx="3276600" cy="516255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cap="all" dirty="0">
                <a:solidFill>
                  <a:prstClr val="white"/>
                </a:solidFill>
              </a:rPr>
              <a:t>We’ve established </a:t>
            </a:r>
            <a:r>
              <a:rPr lang="en-US" sz="2000" b="1" dirty="0">
                <a:solidFill>
                  <a:prstClr val="white"/>
                </a:solidFill>
              </a:rPr>
              <a:t/>
            </a:r>
            <a:br>
              <a:rPr lang="en-US" sz="2000" b="1" dirty="0">
                <a:solidFill>
                  <a:prstClr val="white"/>
                </a:solidFill>
              </a:rPr>
            </a:br>
            <a:endParaRPr lang="en-US" sz="2000" b="1" dirty="0">
              <a:solidFill>
                <a:prstClr val="white"/>
              </a:solidFill>
            </a:endParaRPr>
          </a:p>
          <a:p>
            <a:pPr marL="285750" indent="-285750">
              <a:spcAft>
                <a:spcPts val="1200"/>
              </a:spcAft>
              <a:buFont typeface="Courier New" panose="02070309020205020404" pitchFamily="49" charset="0"/>
              <a:buChar char="o"/>
            </a:pPr>
            <a:r>
              <a:rPr lang="en-US" sz="1600" dirty="0">
                <a:solidFill>
                  <a:prstClr val="white"/>
                </a:solidFill>
              </a:rPr>
              <a:t>We have an incredible product that is a profitable investment for your client!  </a:t>
            </a:r>
          </a:p>
          <a:p>
            <a:pPr marL="285750" indent="-285750">
              <a:spcAft>
                <a:spcPts val="1200"/>
              </a:spcAft>
              <a:buFont typeface="Courier New" panose="02070309020205020404" pitchFamily="49" charset="0"/>
              <a:buChar char="o"/>
            </a:pPr>
            <a:r>
              <a:rPr lang="en-US" sz="1600" dirty="0">
                <a:solidFill>
                  <a:prstClr val="white"/>
                </a:solidFill>
              </a:rPr>
              <a:t>There is solid earning and growth potential for you, the </a:t>
            </a:r>
            <a:r>
              <a:rPr lang="en-US" sz="1600" dirty="0" err="1">
                <a:solidFill>
                  <a:prstClr val="white"/>
                </a:solidFill>
              </a:rPr>
              <a:t>WebCenter</a:t>
            </a:r>
            <a:r>
              <a:rPr lang="en-US" sz="1600" dirty="0">
                <a:solidFill>
                  <a:prstClr val="white"/>
                </a:solidFill>
              </a:rPr>
              <a:t> Owner</a:t>
            </a:r>
          </a:p>
          <a:p>
            <a:pPr marL="285750" indent="-285750">
              <a:spcAft>
                <a:spcPts val="1200"/>
              </a:spcAft>
              <a:buFont typeface="Courier New" panose="02070309020205020404" pitchFamily="49" charset="0"/>
              <a:buChar char="o"/>
            </a:pPr>
            <a:r>
              <a:rPr lang="en-US" sz="1600" dirty="0">
                <a:solidFill>
                  <a:prstClr val="white"/>
                </a:solidFill>
              </a:rPr>
              <a:t>Now let’s learn about the system behind the product and potential!  </a:t>
            </a:r>
          </a:p>
        </p:txBody>
      </p:sp>
    </p:spTree>
    <p:extLst>
      <p:ext uri="{BB962C8B-B14F-4D97-AF65-F5344CB8AC3E}">
        <p14:creationId xmlns:p14="http://schemas.microsoft.com/office/powerpoint/2010/main" val="172713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0"/>
            <a:ext cx="4648200" cy="514350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953001" y="895354"/>
            <a:ext cx="3826288" cy="461665"/>
          </a:xfrm>
          <a:prstGeom prst="rect">
            <a:avLst/>
          </a:prstGeom>
        </p:spPr>
        <p:txBody>
          <a:bodyPr wrap="none">
            <a:spAutoFit/>
          </a:bodyPr>
          <a:lstStyle/>
          <a:p>
            <a:pPr>
              <a:spcAft>
                <a:spcPts val="1200"/>
              </a:spcAft>
            </a:pPr>
            <a:r>
              <a:rPr lang="en-US" sz="2400" b="1" cap="all" dirty="0">
                <a:solidFill>
                  <a:prstClr val="white"/>
                </a:solidFill>
              </a:rPr>
              <a:t>So, What are we selling?</a:t>
            </a:r>
          </a:p>
        </p:txBody>
      </p:sp>
      <p:sp>
        <p:nvSpPr>
          <p:cNvPr id="8" name="Pentagon 7"/>
          <p:cNvSpPr/>
          <p:nvPr/>
        </p:nvSpPr>
        <p:spPr>
          <a:xfrm>
            <a:off x="4495800" y="1733553"/>
            <a:ext cx="3657600" cy="748336"/>
          </a:xfrm>
          <a:prstGeom prst="homePlate">
            <a:avLst>
              <a:gd name="adj" fmla="val 3060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dirty="0">
                <a:solidFill>
                  <a:prstClr val="white"/>
                </a:solidFill>
              </a:rPr>
              <a:t>Websites?</a:t>
            </a:r>
          </a:p>
        </p:txBody>
      </p:sp>
      <p:sp>
        <p:nvSpPr>
          <p:cNvPr id="9" name="Pentagon 8"/>
          <p:cNvSpPr/>
          <p:nvPr/>
        </p:nvSpPr>
        <p:spPr>
          <a:xfrm flipH="1">
            <a:off x="5486400" y="2724153"/>
            <a:ext cx="3657600" cy="748336"/>
          </a:xfrm>
          <a:prstGeom prst="homePlate">
            <a:avLst>
              <a:gd name="adj" fmla="val 30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dirty="0">
                <a:solidFill>
                  <a:prstClr val="white"/>
                </a:solidFill>
              </a:rPr>
              <a:t>Marketing Tools?</a:t>
            </a:r>
          </a:p>
        </p:txBody>
      </p:sp>
      <p:sp>
        <p:nvSpPr>
          <p:cNvPr id="10" name="Pentagon 9"/>
          <p:cNvSpPr/>
          <p:nvPr/>
        </p:nvSpPr>
        <p:spPr>
          <a:xfrm>
            <a:off x="4503506" y="3714753"/>
            <a:ext cx="3657600" cy="748336"/>
          </a:xfrm>
          <a:prstGeom prst="homePlate">
            <a:avLst>
              <a:gd name="adj" fmla="val 3060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dirty="0">
                <a:solidFill>
                  <a:prstClr val="white"/>
                </a:solidFill>
              </a:rPr>
              <a:t>Both?</a:t>
            </a:r>
          </a:p>
        </p:txBody>
      </p:sp>
      <p:sp>
        <p:nvSpPr>
          <p:cNvPr id="4" name="Rectangle 3"/>
          <p:cNvSpPr/>
          <p:nvPr/>
        </p:nvSpPr>
        <p:spPr>
          <a:xfrm>
            <a:off x="0" y="0"/>
            <a:ext cx="4495800"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85800" y="1047754"/>
            <a:ext cx="3124200" cy="3477875"/>
          </a:xfrm>
          <a:prstGeom prst="rect">
            <a:avLst/>
          </a:prstGeom>
        </p:spPr>
        <p:txBody>
          <a:bodyPr wrap="square">
            <a:spAutoFit/>
          </a:bodyPr>
          <a:lstStyle/>
          <a:p>
            <a:pPr>
              <a:spcAft>
                <a:spcPts val="1200"/>
              </a:spcAft>
            </a:pPr>
            <a:r>
              <a:rPr lang="en-US" sz="2000" b="1" cap="all" dirty="0">
                <a:solidFill>
                  <a:prstClr val="white"/>
                </a:solidFill>
              </a:rPr>
              <a:t>The WCT 101 and 201 classes cover our system for sales in depth.</a:t>
            </a:r>
          </a:p>
          <a:p>
            <a:pPr>
              <a:spcAft>
                <a:spcPts val="1200"/>
              </a:spcAft>
            </a:pPr>
            <a:endParaRPr lang="en-US" sz="2000" b="1" cap="all" dirty="0">
              <a:solidFill>
                <a:prstClr val="white"/>
              </a:solidFill>
            </a:endParaRPr>
          </a:p>
          <a:p>
            <a:pPr>
              <a:spcAft>
                <a:spcPts val="1200"/>
              </a:spcAft>
            </a:pPr>
            <a:r>
              <a:rPr lang="en-US" sz="2000" b="1" cap="all" dirty="0">
                <a:solidFill>
                  <a:prstClr val="white"/>
                </a:solidFill>
              </a:rPr>
              <a:t>What we want to cover now are the fundamental blocks that make up our sales system.</a:t>
            </a:r>
          </a:p>
        </p:txBody>
      </p:sp>
    </p:spTree>
    <p:extLst>
      <p:ext uri="{BB962C8B-B14F-4D97-AF65-F5344CB8AC3E}">
        <p14:creationId xmlns:p14="http://schemas.microsoft.com/office/powerpoint/2010/main" val="24769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6609"/>
          <a:stretch/>
        </p:blipFill>
        <p:spPr>
          <a:xfrm>
            <a:off x="0" y="0"/>
            <a:ext cx="4824511" cy="5143500"/>
          </a:xfrm>
          <a:prstGeom prst="rect">
            <a:avLst/>
          </a:prstGeom>
          <a:effectLst>
            <a:innerShdw blurRad="63500" dist="50800">
              <a:prstClr val="black">
                <a:alpha val="50000"/>
              </a:prstClr>
            </a:innerShdw>
          </a:effectLst>
        </p:spPr>
      </p:pic>
      <p:sp>
        <p:nvSpPr>
          <p:cNvPr id="5" name="TextBox 4"/>
          <p:cNvSpPr txBox="1"/>
          <p:nvPr/>
        </p:nvSpPr>
        <p:spPr>
          <a:xfrm>
            <a:off x="4648200" y="1962150"/>
            <a:ext cx="4648200" cy="1446550"/>
          </a:xfrm>
          <a:prstGeom prst="rect">
            <a:avLst/>
          </a:prstGeom>
          <a:noFill/>
        </p:spPr>
        <p:txBody>
          <a:bodyPr wrap="square" rtlCol="0">
            <a:spAutoFit/>
          </a:bodyPr>
          <a:lstStyle/>
          <a:p>
            <a:pPr algn="ctr"/>
            <a:r>
              <a:rPr lang="en-US" sz="4400" b="1" cap="all" dirty="0">
                <a:solidFill>
                  <a:prstClr val="white"/>
                </a:solidFill>
              </a:rPr>
              <a:t>We Sell The Appointment!</a:t>
            </a:r>
          </a:p>
        </p:txBody>
      </p:sp>
    </p:spTree>
    <p:extLst>
      <p:ext uri="{BB962C8B-B14F-4D97-AF65-F5344CB8AC3E}">
        <p14:creationId xmlns:p14="http://schemas.microsoft.com/office/powerpoint/2010/main" val="36273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5029199" y="0"/>
            <a:ext cx="3687011" cy="5143500"/>
          </a:xfrm>
          <a:prstGeom prst="rect">
            <a:avLst/>
          </a:prstGeom>
          <a:solidFill>
            <a:schemeClr val="accent5">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5" name="Rectangle 4"/>
          <p:cNvSpPr/>
          <p:nvPr/>
        </p:nvSpPr>
        <p:spPr>
          <a:xfrm>
            <a:off x="5257799" y="1033045"/>
            <a:ext cx="3204411" cy="2800766"/>
          </a:xfrm>
          <a:prstGeom prst="rect">
            <a:avLst/>
          </a:prstGeom>
        </p:spPr>
        <p:txBody>
          <a:bodyPr wrap="square">
            <a:spAutoFit/>
          </a:bodyPr>
          <a:lstStyle/>
          <a:p>
            <a:pPr algn="ctr"/>
            <a:r>
              <a:rPr lang="en-US" sz="2200" dirty="0">
                <a:solidFill>
                  <a:prstClr val="white"/>
                </a:solidFill>
              </a:rPr>
              <a:t>Our system is built on selling appointments and then leveraging our teams of professionals to handle all of the heavy lifting for you while providing the best possible product / service to your client</a:t>
            </a:r>
          </a:p>
        </p:txBody>
      </p:sp>
    </p:spTree>
    <p:extLst>
      <p:ext uri="{BB962C8B-B14F-4D97-AF65-F5344CB8AC3E}">
        <p14:creationId xmlns:p14="http://schemas.microsoft.com/office/powerpoint/2010/main" val="27567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1676408" y="1134130"/>
            <a:ext cx="5728727" cy="523220"/>
          </a:xfrm>
          <a:prstGeom prst="rect">
            <a:avLst/>
          </a:prstGeom>
        </p:spPr>
        <p:txBody>
          <a:bodyPr wrap="none">
            <a:spAutoFit/>
          </a:bodyPr>
          <a:lstStyle/>
          <a:p>
            <a:pPr>
              <a:spcAft>
                <a:spcPts val="1200"/>
              </a:spcAft>
            </a:pPr>
            <a:r>
              <a:rPr lang="en-US" sz="2800" b="1" cap="all" dirty="0">
                <a:solidFill>
                  <a:prstClr val="white"/>
                </a:solidFill>
              </a:rPr>
              <a:t>Teams of Professionals include:</a:t>
            </a:r>
          </a:p>
        </p:txBody>
      </p:sp>
      <p:grpSp>
        <p:nvGrpSpPr>
          <p:cNvPr id="12" name="Group 11"/>
          <p:cNvGrpSpPr/>
          <p:nvPr/>
        </p:nvGrpSpPr>
        <p:grpSpPr>
          <a:xfrm>
            <a:off x="3281737" y="2038350"/>
            <a:ext cx="2743200" cy="1981200"/>
            <a:chOff x="3281737" y="2038350"/>
            <a:chExt cx="2743200" cy="1981200"/>
          </a:xfrm>
        </p:grpSpPr>
        <p:sp>
          <p:nvSpPr>
            <p:cNvPr id="6" name="Rectangle 5"/>
            <p:cNvSpPr/>
            <p:nvPr/>
          </p:nvSpPr>
          <p:spPr>
            <a:xfrm>
              <a:off x="3281737" y="2038350"/>
              <a:ext cx="2743200" cy="1981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endParaRPr lang="en-US" b="1" cap="all" dirty="0">
                <a:solidFill>
                  <a:prstClr val="white"/>
                </a:solidFill>
              </a:endParaRPr>
            </a:p>
            <a:p>
              <a:pPr marL="0" lvl="1" algn="ctr"/>
              <a:endParaRPr lang="en-US" b="1" cap="all" dirty="0">
                <a:solidFill>
                  <a:prstClr val="white"/>
                </a:solidFill>
              </a:endParaRPr>
            </a:p>
            <a:p>
              <a:pPr marL="0" lvl="1" algn="ctr"/>
              <a:endParaRPr lang="en-US" b="1" cap="all" dirty="0">
                <a:solidFill>
                  <a:prstClr val="white"/>
                </a:solidFill>
              </a:endParaRPr>
            </a:p>
            <a:p>
              <a:pPr marL="0" lvl="1" algn="ctr"/>
              <a:endParaRPr lang="en-US" b="1" cap="all" dirty="0">
                <a:solidFill>
                  <a:prstClr val="white"/>
                </a:solidFill>
              </a:endParaRPr>
            </a:p>
            <a:p>
              <a:pPr marL="0" lvl="1" algn="ctr"/>
              <a:r>
                <a:rPr lang="en-US" b="1" cap="all" dirty="0">
                  <a:solidFill>
                    <a:prstClr val="white"/>
                  </a:solidFill>
                </a:rPr>
                <a:t>Design Center</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65615" y="2317765"/>
              <a:ext cx="1015985" cy="1015985"/>
            </a:xfrm>
            <a:prstGeom prst="rect">
              <a:avLst/>
            </a:prstGeom>
          </p:spPr>
        </p:pic>
      </p:grpSp>
      <p:grpSp>
        <p:nvGrpSpPr>
          <p:cNvPr id="13" name="Group 12"/>
          <p:cNvGrpSpPr/>
          <p:nvPr/>
        </p:nvGrpSpPr>
        <p:grpSpPr>
          <a:xfrm>
            <a:off x="6177337" y="2038136"/>
            <a:ext cx="2743200" cy="1981200"/>
            <a:chOff x="6177337" y="2038136"/>
            <a:chExt cx="2743200" cy="1981200"/>
          </a:xfrm>
        </p:grpSpPr>
        <p:sp>
          <p:nvSpPr>
            <p:cNvPr id="7" name="Rectangle 6"/>
            <p:cNvSpPr/>
            <p:nvPr/>
          </p:nvSpPr>
          <p:spPr>
            <a:xfrm>
              <a:off x="6177337" y="2038136"/>
              <a:ext cx="2743200" cy="1981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endParaRPr lang="en-US" b="1" cap="all" dirty="0">
                <a:solidFill>
                  <a:prstClr val="white"/>
                </a:solidFill>
              </a:endParaRPr>
            </a:p>
            <a:p>
              <a:pPr marL="0" lvl="1" algn="ctr"/>
              <a:endParaRPr lang="en-US" b="1" cap="all" dirty="0">
                <a:solidFill>
                  <a:prstClr val="white"/>
                </a:solidFill>
              </a:endParaRPr>
            </a:p>
            <a:p>
              <a:pPr marL="0" lvl="1" algn="ctr"/>
              <a:endParaRPr lang="en-US" b="1" cap="all" dirty="0">
                <a:solidFill>
                  <a:prstClr val="white"/>
                </a:solidFill>
              </a:endParaRPr>
            </a:p>
            <a:p>
              <a:pPr marL="0" lvl="1" algn="ctr"/>
              <a:endParaRPr lang="en-US" b="1" cap="all" dirty="0">
                <a:solidFill>
                  <a:prstClr val="white"/>
                </a:solidFill>
              </a:endParaRPr>
            </a:p>
            <a:p>
              <a:pPr marL="0" lvl="1" algn="ctr"/>
              <a:r>
                <a:rPr lang="en-US" b="1" cap="all" dirty="0">
                  <a:solidFill>
                    <a:prstClr val="white"/>
                  </a:solidFill>
                </a:rPr>
                <a:t>Customer Care</a:t>
              </a:r>
            </a:p>
          </p:txBody>
        </p:sp>
        <p:pic>
          <p:nvPicPr>
            <p:cNvPr id="9" name="Picture 3" descr="C:\Users\USER\Downloads\call37.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099193" y="2376015"/>
              <a:ext cx="899488" cy="8994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81000" y="2038350"/>
            <a:ext cx="2743200" cy="1981200"/>
            <a:chOff x="381000" y="2038350"/>
            <a:chExt cx="2743200" cy="1981200"/>
          </a:xfrm>
        </p:grpSpPr>
        <p:sp>
          <p:nvSpPr>
            <p:cNvPr id="5" name="Rectangle 4"/>
            <p:cNvSpPr/>
            <p:nvPr/>
          </p:nvSpPr>
          <p:spPr>
            <a:xfrm>
              <a:off x="381000" y="2038350"/>
              <a:ext cx="2743200" cy="1981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endParaRPr lang="en-US" b="1" cap="all" dirty="0">
                <a:solidFill>
                  <a:prstClr val="white"/>
                </a:solidFill>
              </a:endParaRPr>
            </a:p>
            <a:p>
              <a:pPr marL="0" lvl="1" algn="ctr"/>
              <a:endParaRPr lang="en-US" b="1" cap="all" dirty="0">
                <a:solidFill>
                  <a:prstClr val="white"/>
                </a:solidFill>
              </a:endParaRPr>
            </a:p>
            <a:p>
              <a:pPr marL="0" lvl="1" algn="ctr"/>
              <a:endParaRPr lang="en-US" b="1" cap="all" dirty="0">
                <a:solidFill>
                  <a:prstClr val="white"/>
                </a:solidFill>
              </a:endParaRPr>
            </a:p>
            <a:p>
              <a:pPr marL="0" lvl="1" algn="ctr"/>
              <a:endParaRPr lang="en-US" b="1" cap="all" dirty="0">
                <a:solidFill>
                  <a:prstClr val="white"/>
                </a:solidFill>
              </a:endParaRPr>
            </a:p>
            <a:p>
              <a:pPr marL="0" lvl="1" algn="ctr"/>
              <a:r>
                <a:rPr lang="en-US" b="1" cap="all" dirty="0">
                  <a:solidFill>
                    <a:prstClr val="white"/>
                  </a:solidFill>
                </a:rPr>
                <a:t>Product Specialists</a:t>
              </a:r>
            </a:p>
          </p:txBody>
        </p:sp>
        <p:pic>
          <p:nvPicPr>
            <p:cNvPr id="10" name="Picture 2" descr="C:\Users\USER\Downloads\important.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13156" y="2419350"/>
              <a:ext cx="876096" cy="876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809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835" r="27928"/>
          <a:stretch/>
        </p:blipFill>
        <p:spPr>
          <a:xfrm>
            <a:off x="0" y="5783"/>
            <a:ext cx="4572000" cy="5143500"/>
          </a:xfrm>
          <a:prstGeom prst="rect">
            <a:avLst/>
          </a:prstGeom>
        </p:spPr>
      </p:pic>
      <p:sp>
        <p:nvSpPr>
          <p:cNvPr id="4" name="Rectangle 3"/>
          <p:cNvSpPr/>
          <p:nvPr/>
        </p:nvSpPr>
        <p:spPr>
          <a:xfrm>
            <a:off x="0" y="2593473"/>
            <a:ext cx="4572000" cy="2844131"/>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57200" y="3018030"/>
            <a:ext cx="3733800" cy="1754327"/>
          </a:xfrm>
          <a:prstGeom prst="rect">
            <a:avLst/>
          </a:prstGeom>
        </p:spPr>
        <p:txBody>
          <a:bodyPr wrap="square">
            <a:spAutoFit/>
          </a:bodyPr>
          <a:lstStyle/>
          <a:p>
            <a:r>
              <a:rPr lang="en-US" cap="all" dirty="0">
                <a:solidFill>
                  <a:prstClr val="white"/>
                </a:solidFill>
              </a:rPr>
              <a:t>The interactive Sales Support </a:t>
            </a:r>
            <a:r>
              <a:rPr lang="en-US" cap="all" dirty="0" err="1">
                <a:solidFill>
                  <a:prstClr val="white"/>
                </a:solidFill>
              </a:rPr>
              <a:t>Calendarallows</a:t>
            </a:r>
            <a:r>
              <a:rPr lang="en-US" cap="all" dirty="0">
                <a:solidFill>
                  <a:prstClr val="white"/>
                </a:solidFill>
              </a:rPr>
              <a:t>  you to schedule an appointment with one of our qualified  website sales experts  who will conduct sales appointments for you</a:t>
            </a:r>
          </a:p>
        </p:txBody>
      </p:sp>
      <p:sp>
        <p:nvSpPr>
          <p:cNvPr id="6" name="Rectangle 5"/>
          <p:cNvSpPr/>
          <p:nvPr/>
        </p:nvSpPr>
        <p:spPr>
          <a:xfrm>
            <a:off x="4572000" y="4"/>
            <a:ext cx="4572000" cy="514927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732421" y="331315"/>
            <a:ext cx="4264525" cy="4524315"/>
          </a:xfrm>
          <a:prstGeom prst="rect">
            <a:avLst/>
          </a:prstGeom>
        </p:spPr>
        <p:txBody>
          <a:bodyPr wrap="square">
            <a:spAutoFit/>
          </a:bodyPr>
          <a:lstStyle/>
          <a:p>
            <a:pPr algn="ctr"/>
            <a:r>
              <a:rPr lang="en-US" sz="2800" b="1" dirty="0">
                <a:solidFill>
                  <a:prstClr val="white"/>
                </a:solidFill>
              </a:rPr>
              <a:t>Product Specialists Will:</a:t>
            </a:r>
          </a:p>
          <a:p>
            <a:endParaRPr lang="en-US" b="1" dirty="0">
              <a:solidFill>
                <a:prstClr val="black"/>
              </a:solidFill>
            </a:endParaRPr>
          </a:p>
          <a:p>
            <a:pPr marL="342900" indent="-342900">
              <a:spcAft>
                <a:spcPts val="1200"/>
              </a:spcAft>
              <a:buFont typeface="Arial"/>
              <a:buChar char="•"/>
            </a:pPr>
            <a:r>
              <a:rPr lang="en-US" sz="1600" b="1" cap="all" dirty="0">
                <a:solidFill>
                  <a:prstClr val="white"/>
                </a:solidFill>
              </a:rPr>
              <a:t>Read your notes in the scheduled appointment / chat with you about the notes 5 minutes before the appointment.</a:t>
            </a:r>
          </a:p>
          <a:p>
            <a:pPr marL="342900" indent="-342900">
              <a:spcAft>
                <a:spcPts val="1200"/>
              </a:spcAft>
              <a:buFont typeface="Arial"/>
              <a:buChar char="•"/>
            </a:pPr>
            <a:r>
              <a:rPr lang="en-US" sz="1600" b="1" cap="all" dirty="0">
                <a:solidFill>
                  <a:prstClr val="white"/>
                </a:solidFill>
              </a:rPr>
              <a:t>Ask your prospects questions about their business</a:t>
            </a:r>
          </a:p>
          <a:p>
            <a:pPr marL="342900" indent="-342900">
              <a:spcAft>
                <a:spcPts val="1200"/>
              </a:spcAft>
              <a:buFont typeface="Arial"/>
              <a:buChar char="•"/>
            </a:pPr>
            <a:r>
              <a:rPr lang="en-US" sz="1600" b="1" cap="all" dirty="0">
                <a:solidFill>
                  <a:prstClr val="white"/>
                </a:solidFill>
              </a:rPr>
              <a:t>Demonstrate our technology to your prospect</a:t>
            </a:r>
          </a:p>
          <a:p>
            <a:pPr marL="342900" indent="-342900">
              <a:spcAft>
                <a:spcPts val="1200"/>
              </a:spcAft>
              <a:buFont typeface="Arial"/>
              <a:buChar char="•"/>
            </a:pPr>
            <a:r>
              <a:rPr lang="en-US" sz="1600" b="1" cap="all" dirty="0">
                <a:solidFill>
                  <a:prstClr val="white"/>
                </a:solidFill>
              </a:rPr>
              <a:t>Answer your prospect’s questions</a:t>
            </a:r>
          </a:p>
          <a:p>
            <a:pPr marL="342900" indent="-342900">
              <a:spcAft>
                <a:spcPts val="1200"/>
              </a:spcAft>
              <a:buFont typeface="Arial"/>
              <a:buChar char="•"/>
            </a:pPr>
            <a:r>
              <a:rPr lang="en-US" sz="1600" b="1" cap="all" dirty="0">
                <a:solidFill>
                  <a:prstClr val="white"/>
                </a:solidFill>
              </a:rPr>
              <a:t>Follow Up with your prospect for you!</a:t>
            </a:r>
          </a:p>
          <a:p>
            <a:pPr marL="342900" indent="-342900">
              <a:spcAft>
                <a:spcPts val="1200"/>
              </a:spcAft>
              <a:buFont typeface="Arial"/>
              <a:buChar char="•"/>
            </a:pPr>
            <a:r>
              <a:rPr lang="en-US" sz="1600" b="1" cap="all" dirty="0">
                <a:solidFill>
                  <a:prstClr val="white"/>
                </a:solidFill>
              </a:rPr>
              <a:t>Sell the website for you! </a:t>
            </a:r>
          </a:p>
        </p:txBody>
      </p:sp>
    </p:spTree>
    <p:extLst>
      <p:ext uri="{BB962C8B-B14F-4D97-AF65-F5344CB8AC3E}">
        <p14:creationId xmlns:p14="http://schemas.microsoft.com/office/powerpoint/2010/main" val="178471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7432" t="32314"/>
          <a:stretch/>
        </p:blipFill>
        <p:spPr>
          <a:xfrm>
            <a:off x="0" y="0"/>
            <a:ext cx="6274450" cy="5143500"/>
          </a:xfrm>
          <a:prstGeom prst="rect">
            <a:avLst/>
          </a:prstGeom>
        </p:spPr>
      </p:pic>
      <p:sp>
        <p:nvSpPr>
          <p:cNvPr id="18" name="Rectangle 17"/>
          <p:cNvSpPr/>
          <p:nvPr/>
        </p:nvSpPr>
        <p:spPr>
          <a:xfrm>
            <a:off x="8" y="3409950"/>
            <a:ext cx="5304693" cy="12954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ight Triangle 18"/>
          <p:cNvSpPr/>
          <p:nvPr/>
        </p:nvSpPr>
        <p:spPr>
          <a:xfrm flipH="1" flipV="1">
            <a:off x="4267200" y="4629150"/>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ight Triangle 4"/>
          <p:cNvSpPr/>
          <p:nvPr/>
        </p:nvSpPr>
        <p:spPr>
          <a:xfrm flipH="1" flipV="1">
            <a:off x="4572000" y="36512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ight Triangle 5"/>
          <p:cNvSpPr/>
          <p:nvPr/>
        </p:nvSpPr>
        <p:spPr>
          <a:xfrm flipH="1" flipV="1">
            <a:off x="4897317" y="27114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Triangle 6"/>
          <p:cNvSpPr/>
          <p:nvPr/>
        </p:nvSpPr>
        <p:spPr>
          <a:xfrm flipH="1" flipV="1">
            <a:off x="5134709" y="1809751"/>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ight Triangle 7"/>
          <p:cNvSpPr/>
          <p:nvPr/>
        </p:nvSpPr>
        <p:spPr>
          <a:xfrm flipH="1" flipV="1">
            <a:off x="5457093" y="958850"/>
            <a:ext cx="533400" cy="30480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4695093" y="0"/>
            <a:ext cx="4448906" cy="5143500"/>
            <a:chOff x="4191000" y="0"/>
            <a:chExt cx="4952999" cy="5143500"/>
          </a:xfr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p:grpSpPr>
        <p:sp>
          <p:nvSpPr>
            <p:cNvPr id="10" name="Rectangle 9"/>
            <p:cNvSpPr/>
            <p:nvPr/>
          </p:nvSpPr>
          <p:spPr>
            <a:xfrm>
              <a:off x="5735514" y="0"/>
              <a:ext cx="3408485"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a:off x="4191000" y="0"/>
              <a:ext cx="3048000" cy="5143500"/>
            </a:xfrm>
            <a:prstGeom prst="parallelogram">
              <a:avLst>
                <a:gd name="adj" fmla="val 483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 name="Rectangle 11"/>
          <p:cNvSpPr/>
          <p:nvPr/>
        </p:nvSpPr>
        <p:spPr>
          <a:xfrm>
            <a:off x="5460024" y="285749"/>
            <a:ext cx="3531576"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spcAft>
                <a:spcPts val="1200"/>
              </a:spcAft>
            </a:pPr>
            <a:r>
              <a:rPr lang="en-US" sz="1600" b="1" cap="all" dirty="0">
                <a:solidFill>
                  <a:prstClr val="white"/>
                </a:solidFill>
              </a:rPr>
              <a:t>Profitability</a:t>
            </a:r>
            <a:r>
              <a:rPr lang="en-US" sz="1600" dirty="0">
                <a:solidFill>
                  <a:prstClr val="white"/>
                </a:solidFill>
              </a:rPr>
              <a:t> </a:t>
            </a:r>
            <a:r>
              <a:rPr lang="en-US" sz="1400" dirty="0">
                <a:solidFill>
                  <a:prstClr val="white"/>
                </a:solidFill>
              </a:rPr>
              <a:t/>
            </a:r>
            <a:br>
              <a:rPr lang="en-US" sz="1400" dirty="0">
                <a:solidFill>
                  <a:prstClr val="white"/>
                </a:solidFill>
              </a:rPr>
            </a:br>
            <a:r>
              <a:rPr lang="en-US" sz="1200" dirty="0">
                <a:solidFill>
                  <a:prstClr val="white"/>
                </a:solidFill>
              </a:rPr>
              <a:t>What is the potential behind the opportunity?</a:t>
            </a:r>
          </a:p>
        </p:txBody>
      </p:sp>
      <p:sp>
        <p:nvSpPr>
          <p:cNvPr id="13" name="Rectangle 12"/>
          <p:cNvSpPr/>
          <p:nvPr/>
        </p:nvSpPr>
        <p:spPr>
          <a:xfrm>
            <a:off x="5137640" y="1123950"/>
            <a:ext cx="385396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600" b="1" cap="all" dirty="0">
                <a:solidFill>
                  <a:prstClr val="white"/>
                </a:solidFill>
              </a:rPr>
              <a:t>The Product &amp; Service </a:t>
            </a:r>
            <a:r>
              <a:rPr lang="en-US" sz="2000" dirty="0">
                <a:solidFill>
                  <a:prstClr val="white"/>
                </a:solidFill>
              </a:rPr>
              <a:t/>
            </a:r>
            <a:br>
              <a:rPr lang="en-US" sz="2000" dirty="0">
                <a:solidFill>
                  <a:prstClr val="white"/>
                </a:solidFill>
              </a:rPr>
            </a:br>
            <a:r>
              <a:rPr lang="en-US" sz="1200" dirty="0">
                <a:solidFill>
                  <a:prstClr val="white"/>
                </a:solidFill>
              </a:rPr>
              <a:t>Is this a product/service that I like and is there a market for it?</a:t>
            </a:r>
          </a:p>
        </p:txBody>
      </p:sp>
      <p:sp>
        <p:nvSpPr>
          <p:cNvPr id="14" name="Rectangle 13"/>
          <p:cNvSpPr/>
          <p:nvPr/>
        </p:nvSpPr>
        <p:spPr>
          <a:xfrm>
            <a:off x="4900248" y="2038350"/>
            <a:ext cx="4091352"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1200"/>
              </a:spcAft>
            </a:pPr>
            <a:r>
              <a:rPr lang="en-US" sz="1600" b="1" cap="all" dirty="0">
                <a:solidFill>
                  <a:prstClr val="white"/>
                </a:solidFill>
              </a:rPr>
              <a:t>The System </a:t>
            </a:r>
            <a:r>
              <a:rPr lang="en-US" dirty="0">
                <a:solidFill>
                  <a:prstClr val="white"/>
                </a:solidFill>
              </a:rPr>
              <a:t/>
            </a:r>
            <a:br>
              <a:rPr lang="en-US" dirty="0">
                <a:solidFill>
                  <a:prstClr val="white"/>
                </a:solidFill>
              </a:rPr>
            </a:br>
            <a:r>
              <a:rPr lang="en-US" sz="1200" dirty="0">
                <a:solidFill>
                  <a:prstClr val="white"/>
                </a:solidFill>
              </a:rPr>
              <a:t>How does the system work</a:t>
            </a:r>
          </a:p>
        </p:txBody>
      </p:sp>
      <p:sp>
        <p:nvSpPr>
          <p:cNvPr id="15" name="Rectangle 14"/>
          <p:cNvSpPr/>
          <p:nvPr/>
        </p:nvSpPr>
        <p:spPr>
          <a:xfrm>
            <a:off x="4574931" y="2978150"/>
            <a:ext cx="441667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1600" b="1" cap="all" dirty="0">
                <a:solidFill>
                  <a:prstClr val="white"/>
                </a:solidFill>
              </a:rPr>
              <a:t>Support</a:t>
            </a:r>
            <a:r>
              <a:rPr lang="en-US" sz="1600" b="1" dirty="0">
                <a:solidFill>
                  <a:prstClr val="white"/>
                </a:solidFill>
              </a:rPr>
              <a:t> </a:t>
            </a:r>
            <a:r>
              <a:rPr lang="en-US" dirty="0">
                <a:solidFill>
                  <a:prstClr val="white"/>
                </a:solidFill>
              </a:rPr>
              <a:t/>
            </a:r>
            <a:br>
              <a:rPr lang="en-US" dirty="0">
                <a:solidFill>
                  <a:prstClr val="white"/>
                </a:solidFill>
              </a:rPr>
            </a:br>
            <a:r>
              <a:rPr lang="en-US" sz="1200" dirty="0">
                <a:solidFill>
                  <a:prstClr val="white"/>
                </a:solidFill>
              </a:rPr>
              <a:t>What kind of support is available to help my business grow</a:t>
            </a:r>
            <a:endParaRPr lang="en-US" sz="1200" b="1" cap="all" dirty="0">
              <a:solidFill>
                <a:prstClr val="white"/>
              </a:solidFill>
            </a:endParaRPr>
          </a:p>
        </p:txBody>
      </p:sp>
      <p:sp>
        <p:nvSpPr>
          <p:cNvPr id="17" name="Rectangle 16"/>
          <p:cNvSpPr/>
          <p:nvPr/>
        </p:nvSpPr>
        <p:spPr>
          <a:xfrm>
            <a:off x="152400" y="3389233"/>
            <a:ext cx="4114800" cy="1215718"/>
          </a:xfrm>
          <a:prstGeom prst="rect">
            <a:avLst/>
          </a:prstGeom>
        </p:spPr>
        <p:txBody>
          <a:bodyPr wrap="square">
            <a:spAutoFit/>
          </a:bodyPr>
          <a:lstStyle/>
          <a:p>
            <a:endParaRPr lang="en-US" sz="900" b="1" cap="all" dirty="0">
              <a:solidFill>
                <a:prstClr val="white"/>
              </a:solidFill>
            </a:endParaRPr>
          </a:p>
          <a:p>
            <a:r>
              <a:rPr lang="en-US" sz="1600" b="1" cap="all" dirty="0">
                <a:solidFill>
                  <a:prstClr val="white"/>
                </a:solidFill>
              </a:rPr>
              <a:t>It’s important to explore all of the areas and make an educated decision to go into business for yourself, but not by yourself.  </a:t>
            </a:r>
          </a:p>
        </p:txBody>
      </p:sp>
      <p:sp>
        <p:nvSpPr>
          <p:cNvPr id="20" name="Rectangle 19"/>
          <p:cNvSpPr/>
          <p:nvPr/>
        </p:nvSpPr>
        <p:spPr>
          <a:xfrm>
            <a:off x="4270131" y="3956049"/>
            <a:ext cx="4721470" cy="685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spcAft>
                <a:spcPts val="1200"/>
              </a:spcAft>
            </a:pPr>
            <a:r>
              <a:rPr lang="en-US" sz="1600" b="1" cap="all" dirty="0">
                <a:solidFill>
                  <a:prstClr val="white"/>
                </a:solidFill>
              </a:rPr>
              <a:t>How to Get Started </a:t>
            </a:r>
            <a:r>
              <a:rPr lang="en-US" dirty="0">
                <a:solidFill>
                  <a:prstClr val="white"/>
                </a:solidFill>
              </a:rPr>
              <a:t/>
            </a:r>
            <a:br>
              <a:rPr lang="en-US" dirty="0">
                <a:solidFill>
                  <a:prstClr val="white"/>
                </a:solidFill>
              </a:rPr>
            </a:br>
            <a:r>
              <a:rPr lang="en-US" sz="1200" dirty="0">
                <a:solidFill>
                  <a:prstClr val="white"/>
                </a:solidFill>
              </a:rPr>
              <a:t>What are my options to get going</a:t>
            </a:r>
            <a:r>
              <a:rPr lang="en-US" dirty="0">
                <a:solidFill>
                  <a:prstClr val="white"/>
                </a:solidFill>
              </a:rPr>
              <a:t>?</a:t>
            </a:r>
          </a:p>
        </p:txBody>
      </p:sp>
    </p:spTree>
    <p:extLst>
      <p:ext uri="{BB962C8B-B14F-4D97-AF65-F5344CB8AC3E}">
        <p14:creationId xmlns:p14="http://schemas.microsoft.com/office/powerpoint/2010/main" val="3629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0" y="4"/>
            <a:ext cx="4572000" cy="5149279"/>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Content Placeholder 2"/>
          <p:cNvSpPr>
            <a:spLocks noGrp="1"/>
          </p:cNvSpPr>
          <p:nvPr>
            <p:ph sz="quarter" idx="4294967295"/>
          </p:nvPr>
        </p:nvSpPr>
        <p:spPr>
          <a:xfrm>
            <a:off x="4724399" y="361950"/>
            <a:ext cx="4272547" cy="4651208"/>
          </a:xfrm>
          <a:prstGeom prst="rect">
            <a:avLst/>
          </a:prstGeom>
        </p:spPr>
        <p:txBody>
          <a:bodyPr>
            <a:normAutofit fontScale="92500" lnSpcReduction="20000"/>
          </a:bodyPr>
          <a:lstStyle/>
          <a:p>
            <a:pPr marL="287338" indent="0">
              <a:buNone/>
            </a:pPr>
            <a:r>
              <a:rPr lang="en-US" sz="1400" dirty="0" smtClean="0">
                <a:solidFill>
                  <a:schemeClr val="bg1"/>
                </a:solidFill>
              </a:rPr>
              <a:t/>
            </a:r>
            <a:br>
              <a:rPr lang="en-US" sz="1400" dirty="0" smtClean="0">
                <a:solidFill>
                  <a:schemeClr val="bg1"/>
                </a:solidFill>
              </a:rPr>
            </a:br>
            <a:r>
              <a:rPr lang="en-US" sz="2800" b="1" cap="all" dirty="0" smtClean="0">
                <a:solidFill>
                  <a:schemeClr val="bg1"/>
                </a:solidFill>
              </a:rPr>
              <a:t>DESIGN CENTER </a:t>
            </a:r>
            <a:br>
              <a:rPr lang="en-US" sz="2800" b="1" cap="all" dirty="0" smtClean="0">
                <a:solidFill>
                  <a:schemeClr val="bg1"/>
                </a:solidFill>
              </a:rPr>
            </a:br>
            <a:endParaRPr lang="en-US" sz="2800" cap="all" dirty="0">
              <a:solidFill>
                <a:schemeClr val="bg1"/>
              </a:solidFill>
            </a:endParaRPr>
          </a:p>
          <a:p>
            <a:pPr>
              <a:buFont typeface="Arial"/>
              <a:buChar char="•"/>
            </a:pPr>
            <a:r>
              <a:rPr lang="en-US" sz="1700" dirty="0">
                <a:solidFill>
                  <a:schemeClr val="bg1"/>
                </a:solidFill>
              </a:rPr>
              <a:t>Once a Design Center package is sold, the client who purchased it is contacted by phone within </a:t>
            </a:r>
            <a:r>
              <a:rPr lang="en-US" sz="1700" dirty="0" smtClean="0">
                <a:solidFill>
                  <a:schemeClr val="bg1"/>
                </a:solidFill>
              </a:rPr>
              <a:t>2 business </a:t>
            </a:r>
            <a:r>
              <a:rPr lang="en-US" sz="1700" dirty="0">
                <a:solidFill>
                  <a:schemeClr val="bg1"/>
                </a:solidFill>
              </a:rPr>
              <a:t>days by the project manager associated with their project to get the ball rolling. </a:t>
            </a:r>
            <a:r>
              <a:rPr lang="en-US" sz="1700" dirty="0" smtClean="0">
                <a:solidFill>
                  <a:schemeClr val="bg1"/>
                </a:solidFill>
              </a:rPr>
              <a:t/>
            </a:r>
            <a:br>
              <a:rPr lang="en-US" sz="1700" dirty="0" smtClean="0">
                <a:solidFill>
                  <a:schemeClr val="bg1"/>
                </a:solidFill>
              </a:rPr>
            </a:br>
            <a:endParaRPr lang="en-US" sz="1700" dirty="0">
              <a:solidFill>
                <a:schemeClr val="bg1"/>
              </a:solidFill>
            </a:endParaRPr>
          </a:p>
          <a:p>
            <a:pPr>
              <a:buFont typeface="Arial"/>
              <a:buChar char="•"/>
            </a:pPr>
            <a:r>
              <a:rPr lang="en-US" sz="1700" dirty="0">
                <a:solidFill>
                  <a:schemeClr val="bg1"/>
                </a:solidFill>
              </a:rPr>
              <a:t>From that point on, </a:t>
            </a:r>
            <a:r>
              <a:rPr lang="en-US" sz="1700" dirty="0" smtClean="0">
                <a:solidFill>
                  <a:schemeClr val="bg1"/>
                </a:solidFill>
              </a:rPr>
              <a:t>it’s </a:t>
            </a:r>
            <a:r>
              <a:rPr lang="en-US" sz="1700" dirty="0">
                <a:solidFill>
                  <a:schemeClr val="bg1"/>
                </a:solidFill>
              </a:rPr>
              <a:t>just a matter of getting the information, documents, pictures, and authorizations, to keep the project moving forward. </a:t>
            </a:r>
          </a:p>
          <a:p>
            <a:pPr>
              <a:buFont typeface="Arial"/>
              <a:buChar char="•"/>
            </a:pPr>
            <a:r>
              <a:rPr lang="en-US" sz="1700" dirty="0" smtClean="0">
                <a:solidFill>
                  <a:schemeClr val="bg1"/>
                </a:solidFill>
              </a:rPr>
              <a:t/>
            </a:r>
            <a:br>
              <a:rPr lang="en-US" sz="1700" dirty="0" smtClean="0">
                <a:solidFill>
                  <a:schemeClr val="bg1"/>
                </a:solidFill>
              </a:rPr>
            </a:br>
            <a:r>
              <a:rPr lang="en-US" sz="1700" dirty="0" smtClean="0">
                <a:solidFill>
                  <a:schemeClr val="bg1"/>
                </a:solidFill>
              </a:rPr>
              <a:t>Phases</a:t>
            </a:r>
            <a:r>
              <a:rPr lang="en-US" sz="1700" dirty="0">
                <a:solidFill>
                  <a:schemeClr val="bg1"/>
                </a:solidFill>
              </a:rPr>
              <a:t>: Conceptual, Integration, Launch!</a:t>
            </a:r>
          </a:p>
          <a:p>
            <a:pPr>
              <a:buFont typeface="Arial"/>
              <a:buChar char="•"/>
            </a:pPr>
            <a:r>
              <a:rPr lang="en-US" sz="1700" dirty="0">
                <a:solidFill>
                  <a:schemeClr val="bg1"/>
                </a:solidFill>
              </a:rPr>
              <a:t> </a:t>
            </a:r>
            <a:r>
              <a:rPr lang="en-US" sz="1700" dirty="0" smtClean="0">
                <a:solidFill>
                  <a:schemeClr val="bg1"/>
                </a:solidFill>
              </a:rPr>
              <a:t/>
            </a:r>
            <a:br>
              <a:rPr lang="en-US" sz="1700" dirty="0" smtClean="0">
                <a:solidFill>
                  <a:schemeClr val="bg1"/>
                </a:solidFill>
              </a:rPr>
            </a:br>
            <a:r>
              <a:rPr lang="en-US" sz="1700" dirty="0" smtClean="0">
                <a:solidFill>
                  <a:schemeClr val="bg1"/>
                </a:solidFill>
              </a:rPr>
              <a:t>Our </a:t>
            </a:r>
            <a:r>
              <a:rPr lang="en-US" sz="1700" dirty="0">
                <a:solidFill>
                  <a:schemeClr val="bg1"/>
                </a:solidFill>
              </a:rPr>
              <a:t>team does an excellent job of making sure </a:t>
            </a:r>
            <a:r>
              <a:rPr lang="en-US" sz="1700" dirty="0" smtClean="0">
                <a:solidFill>
                  <a:schemeClr val="bg1"/>
                </a:solidFill>
              </a:rPr>
              <a:t>these</a:t>
            </a:r>
            <a:br>
              <a:rPr lang="en-US" sz="1700" dirty="0" smtClean="0">
                <a:solidFill>
                  <a:schemeClr val="bg1"/>
                </a:solidFill>
              </a:rPr>
            </a:br>
            <a:r>
              <a:rPr lang="en-US" sz="1700" dirty="0" smtClean="0">
                <a:solidFill>
                  <a:schemeClr val="bg1"/>
                </a:solidFill>
              </a:rPr>
              <a:t> </a:t>
            </a:r>
            <a:r>
              <a:rPr lang="en-US" sz="1700" dirty="0">
                <a:solidFill>
                  <a:schemeClr val="bg1"/>
                </a:solidFill>
              </a:rPr>
              <a:t>projects move forward and the </a:t>
            </a:r>
            <a:r>
              <a:rPr lang="en-US" sz="1700" dirty="0" smtClean="0">
                <a:solidFill>
                  <a:schemeClr val="bg1"/>
                </a:solidFill>
              </a:rPr>
              <a:t>clients are happy!</a:t>
            </a:r>
            <a:endParaRPr lang="en-US" sz="1700" dirty="0">
              <a:solidFill>
                <a:schemeClr val="bg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810" r="25948"/>
          <a:stretch/>
        </p:blipFill>
        <p:spPr>
          <a:xfrm>
            <a:off x="0" y="0"/>
            <a:ext cx="4572000" cy="5143500"/>
          </a:xfrm>
          <a:prstGeom prst="rect">
            <a:avLst/>
          </a:prstGeom>
        </p:spPr>
      </p:pic>
    </p:spTree>
    <p:extLst>
      <p:ext uri="{BB962C8B-B14F-4D97-AF65-F5344CB8AC3E}">
        <p14:creationId xmlns:p14="http://schemas.microsoft.com/office/powerpoint/2010/main" val="14795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5638800" y="0"/>
            <a:ext cx="3505200"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638800" y="401929"/>
            <a:ext cx="3505200" cy="646331"/>
          </a:xfrm>
          <a:prstGeom prst="rect">
            <a:avLst/>
          </a:prstGeom>
          <a:solidFill>
            <a:srgbClr val="00B0F0"/>
          </a:solidFill>
        </p:spPr>
        <p:txBody>
          <a:bodyPr wrap="square">
            <a:spAutoFit/>
          </a:bodyPr>
          <a:lstStyle/>
          <a:p>
            <a:pPr algn="ctr"/>
            <a:r>
              <a:rPr lang="en-US" b="1" cap="all" dirty="0">
                <a:solidFill>
                  <a:prstClr val="black">
                    <a:lumMod val="85000"/>
                    <a:lumOff val="15000"/>
                  </a:prstClr>
                </a:solidFill>
              </a:rPr>
              <a:t>What about ongoing </a:t>
            </a:r>
          </a:p>
          <a:p>
            <a:pPr algn="ctr"/>
            <a:r>
              <a:rPr lang="en-US" b="1" cap="all" dirty="0">
                <a:solidFill>
                  <a:prstClr val="black">
                    <a:lumMod val="85000"/>
                    <a:lumOff val="15000"/>
                  </a:prstClr>
                </a:solidFill>
              </a:rPr>
              <a:t>Support for your clients?</a:t>
            </a:r>
          </a:p>
        </p:txBody>
      </p:sp>
      <p:sp>
        <p:nvSpPr>
          <p:cNvPr id="6" name="Rectangle 5"/>
          <p:cNvSpPr/>
          <p:nvPr/>
        </p:nvSpPr>
        <p:spPr>
          <a:xfrm>
            <a:off x="5638800" y="1167927"/>
            <a:ext cx="3505200" cy="4031873"/>
          </a:xfrm>
          <a:prstGeom prst="rect">
            <a:avLst/>
          </a:prstGeom>
        </p:spPr>
        <p:txBody>
          <a:bodyPr wrap="square">
            <a:spAutoFit/>
          </a:bodyPr>
          <a:lstStyle/>
          <a:p>
            <a:pPr algn="ctr"/>
            <a:r>
              <a:rPr lang="en-US" sz="2000" b="1" cap="all" dirty="0">
                <a:solidFill>
                  <a:prstClr val="white"/>
                </a:solidFill>
              </a:rPr>
              <a:t>Customer Care:</a:t>
            </a:r>
          </a:p>
          <a:p>
            <a:pPr>
              <a:spcAft>
                <a:spcPts val="1200"/>
              </a:spcAft>
            </a:pPr>
            <a:endParaRPr lang="en-US" sz="600" dirty="0">
              <a:solidFill>
                <a:prstClr val="white"/>
              </a:solidFill>
            </a:endParaRPr>
          </a:p>
          <a:p>
            <a:pPr marL="285750" indent="-285750">
              <a:spcAft>
                <a:spcPts val="1200"/>
              </a:spcAft>
              <a:buFont typeface="Arial"/>
              <a:buChar char="•"/>
            </a:pPr>
            <a:r>
              <a:rPr lang="en-US" sz="1500" dirty="0">
                <a:solidFill>
                  <a:prstClr val="white"/>
                </a:solidFill>
              </a:rPr>
              <a:t>Group of trained professionals who will assist your clients with support maintaining their websites and using our tools!</a:t>
            </a:r>
          </a:p>
          <a:p>
            <a:pPr marL="285750" indent="-285750">
              <a:spcAft>
                <a:spcPts val="1200"/>
              </a:spcAft>
              <a:buFont typeface="Arial"/>
              <a:buChar char="•"/>
            </a:pPr>
            <a:r>
              <a:rPr lang="en-US" sz="1500" dirty="0">
                <a:solidFill>
                  <a:prstClr val="white"/>
                </a:solidFill>
              </a:rPr>
              <a:t>Clients have unlimited, 24/7 access to the team!</a:t>
            </a:r>
          </a:p>
          <a:p>
            <a:pPr marL="285750" indent="-285750">
              <a:spcAft>
                <a:spcPts val="1200"/>
              </a:spcAft>
              <a:buFont typeface="Arial"/>
              <a:buChar char="•"/>
            </a:pPr>
            <a:r>
              <a:rPr lang="en-US" sz="1500" dirty="0">
                <a:solidFill>
                  <a:prstClr val="white"/>
                </a:solidFill>
              </a:rPr>
              <a:t>Clients can request to work with preferred support technicians!</a:t>
            </a:r>
          </a:p>
          <a:p>
            <a:pPr marL="285750" indent="-285750">
              <a:spcAft>
                <a:spcPts val="1200"/>
              </a:spcAft>
              <a:buFont typeface="Arial"/>
              <a:buChar char="•"/>
            </a:pPr>
            <a:r>
              <a:rPr lang="en-US" sz="1500" dirty="0">
                <a:solidFill>
                  <a:prstClr val="white"/>
                </a:solidFill>
              </a:rPr>
              <a:t>You have access to this team as well!</a:t>
            </a:r>
          </a:p>
          <a:p>
            <a:pPr marL="285750" indent="-285750">
              <a:spcAft>
                <a:spcPts val="1200"/>
              </a:spcAft>
              <a:buFont typeface="Arial"/>
              <a:buChar char="•"/>
            </a:pPr>
            <a:r>
              <a:rPr lang="en-US" sz="1500" dirty="0">
                <a:solidFill>
                  <a:prstClr val="white"/>
                </a:solidFill>
              </a:rPr>
              <a:t>They are a huge part of the service we provide, so make sure to promote them! </a:t>
            </a:r>
          </a:p>
        </p:txBody>
      </p:sp>
    </p:spTree>
    <p:extLst>
      <p:ext uri="{BB962C8B-B14F-4D97-AF65-F5344CB8AC3E}">
        <p14:creationId xmlns:p14="http://schemas.microsoft.com/office/powerpoint/2010/main" val="180331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1"/>
            <a:ext cx="9151822" cy="5143500"/>
          </a:xfrm>
          <a:prstGeom prst="rect">
            <a:avLst/>
          </a:prstGeom>
        </p:spPr>
      </p:pic>
      <p:sp>
        <p:nvSpPr>
          <p:cNvPr id="2" name="Rectangle 1"/>
          <p:cNvSpPr/>
          <p:nvPr/>
        </p:nvSpPr>
        <p:spPr>
          <a:xfrm>
            <a:off x="0" y="1"/>
            <a:ext cx="9144000" cy="5143499"/>
          </a:xfrm>
          <a:prstGeom prst="rect">
            <a:avLst/>
          </a:prstGeom>
          <a:solidFill>
            <a:srgbClr val="000000">
              <a:alpha val="5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1219200" y="1047750"/>
            <a:ext cx="3124200" cy="15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dirty="0">
                <a:solidFill>
                  <a:prstClr val="white"/>
                </a:solidFill>
              </a:rPr>
              <a:t>You schedule an appointment with a website prospect</a:t>
            </a:r>
          </a:p>
        </p:txBody>
      </p:sp>
      <p:sp>
        <p:nvSpPr>
          <p:cNvPr id="5" name="Rectangle 4"/>
          <p:cNvSpPr/>
          <p:nvPr/>
        </p:nvSpPr>
        <p:spPr>
          <a:xfrm>
            <a:off x="4648200" y="1047750"/>
            <a:ext cx="3124200" cy="152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dirty="0">
                <a:solidFill>
                  <a:prstClr val="white"/>
                </a:solidFill>
              </a:rPr>
              <a:t>Sales Support helps to sell the website for you</a:t>
            </a:r>
          </a:p>
        </p:txBody>
      </p:sp>
      <p:sp>
        <p:nvSpPr>
          <p:cNvPr id="6" name="Rectangle 5"/>
          <p:cNvSpPr/>
          <p:nvPr/>
        </p:nvSpPr>
        <p:spPr>
          <a:xfrm>
            <a:off x="1216631" y="2800350"/>
            <a:ext cx="3124200" cy="152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dirty="0">
                <a:solidFill>
                  <a:prstClr val="white"/>
                </a:solidFill>
              </a:rPr>
              <a:t>Design Center can design the site for your customer</a:t>
            </a:r>
          </a:p>
        </p:txBody>
      </p:sp>
      <p:sp>
        <p:nvSpPr>
          <p:cNvPr id="7" name="Rectangle 6"/>
          <p:cNvSpPr/>
          <p:nvPr/>
        </p:nvSpPr>
        <p:spPr>
          <a:xfrm>
            <a:off x="4645631" y="2800350"/>
            <a:ext cx="3124200" cy="15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dirty="0">
                <a:solidFill>
                  <a:prstClr val="white"/>
                </a:solidFill>
              </a:rPr>
              <a:t>Customer Care will help maintain the site for your customer and provide support for all of our marketing tools</a:t>
            </a:r>
          </a:p>
        </p:txBody>
      </p:sp>
    </p:spTree>
    <p:extLst>
      <p:ext uri="{BB962C8B-B14F-4D97-AF65-F5344CB8AC3E}">
        <p14:creationId xmlns:p14="http://schemas.microsoft.com/office/powerpoint/2010/main" val="159673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2302" y="2486232"/>
            <a:ext cx="3451302" cy="14725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endParaRPr>
          </a:p>
          <a:p>
            <a:r>
              <a:rPr lang="en-US" sz="1600" b="1" dirty="0">
                <a:solidFill>
                  <a:srgbClr val="FFFFFF"/>
                </a:solidFill>
              </a:rPr>
              <a:t>Ex:  </a:t>
            </a:r>
            <a:r>
              <a:rPr lang="en-US" sz="1600" dirty="0">
                <a:solidFill>
                  <a:srgbClr val="FFFFFF"/>
                </a:solidFill>
              </a:rPr>
              <a:t>Your favorite restaurant. </a:t>
            </a:r>
            <a:br>
              <a:rPr lang="en-US" sz="1600" dirty="0">
                <a:solidFill>
                  <a:srgbClr val="FFFFFF"/>
                </a:solidFill>
              </a:rPr>
            </a:br>
            <a:endParaRPr lang="en-US" sz="1600" dirty="0">
              <a:solidFill>
                <a:srgbClr val="FFFFFF"/>
              </a:solidFill>
            </a:endParaRPr>
          </a:p>
          <a:p>
            <a:r>
              <a:rPr lang="en-US" sz="1600" dirty="0">
                <a:solidFill>
                  <a:srgbClr val="FFFFFF"/>
                </a:solidFill>
              </a:rPr>
              <a:t>It’s as simple as making a phone call or walking in and asking a few questions.</a:t>
            </a:r>
            <a:endParaRPr lang="en-US" sz="1600" b="1" cap="all" dirty="0">
              <a:solidFill>
                <a:srgbClr val="FFFFFF"/>
              </a:solidFill>
            </a:endParaRPr>
          </a:p>
        </p:txBody>
      </p:sp>
      <p:sp>
        <p:nvSpPr>
          <p:cNvPr id="7" name="Rectangle 6"/>
          <p:cNvSpPr/>
          <p:nvPr/>
        </p:nvSpPr>
        <p:spPr>
          <a:xfrm>
            <a:off x="-22302" y="120316"/>
            <a:ext cx="3451302" cy="18418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dirty="0">
                <a:solidFill>
                  <a:prstClr val="white"/>
                </a:solidFill>
              </a:rPr>
              <a:t>Think about all the business owners you already know!  </a:t>
            </a:r>
            <a:r>
              <a:rPr lang="en-US" sz="1600" dirty="0">
                <a:solidFill>
                  <a:prstClr val="white"/>
                </a:solidFill>
              </a:rPr>
              <a:t/>
            </a:r>
            <a:br>
              <a:rPr lang="en-US" sz="1600" dirty="0">
                <a:solidFill>
                  <a:prstClr val="white"/>
                </a:solidFill>
              </a:rPr>
            </a:br>
            <a:endParaRPr lang="en-US" sz="1600" dirty="0">
              <a:solidFill>
                <a:prstClr val="white"/>
              </a:solidFill>
            </a:endParaRPr>
          </a:p>
          <a:p>
            <a:pPr>
              <a:spcAft>
                <a:spcPts val="1200"/>
              </a:spcAft>
            </a:pPr>
            <a:r>
              <a:rPr lang="en-US" sz="1600" dirty="0">
                <a:solidFill>
                  <a:prstClr val="white"/>
                </a:solidFill>
              </a:rPr>
              <a:t>Where </a:t>
            </a:r>
            <a:r>
              <a:rPr lang="en-US" sz="1600" dirty="0">
                <a:solidFill>
                  <a:prstClr val="white"/>
                </a:solidFill>
              </a:rPr>
              <a:t>are some of the places you do business with?</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123" r="16682"/>
          <a:stretch/>
        </p:blipFill>
        <p:spPr>
          <a:xfrm>
            <a:off x="2819408" y="272485"/>
            <a:ext cx="2955073" cy="4869846"/>
          </a:xfrm>
          <a:prstGeom prst="rect">
            <a:avLst/>
          </a:prstGeom>
        </p:spPr>
      </p:pic>
      <p:sp>
        <p:nvSpPr>
          <p:cNvPr id="5" name="Rectangle 4"/>
          <p:cNvSpPr/>
          <p:nvPr/>
        </p:nvSpPr>
        <p:spPr>
          <a:xfrm>
            <a:off x="147052" y="2250584"/>
            <a:ext cx="2650045" cy="369332"/>
          </a:xfrm>
          <a:prstGeom prst="rect">
            <a:avLst/>
          </a:prstGeom>
        </p:spPr>
        <p:txBody>
          <a:bodyPr wrap="square">
            <a:spAutoFit/>
          </a:bodyPr>
          <a:lstStyle/>
          <a:p>
            <a:endParaRPr lang="en-US" b="1" cap="all" dirty="0">
              <a:solidFill>
                <a:srgbClr val="0070C0"/>
              </a:solidFill>
            </a:endParaRPr>
          </a:p>
        </p:txBody>
      </p:sp>
      <p:sp>
        <p:nvSpPr>
          <p:cNvPr id="6" name="Rounded Rectangular Callout 5"/>
          <p:cNvSpPr/>
          <p:nvPr/>
        </p:nvSpPr>
        <p:spPr>
          <a:xfrm>
            <a:off x="5715000" y="819150"/>
            <a:ext cx="2819400" cy="3581400"/>
          </a:xfrm>
          <a:prstGeom prst="wedgeRoundRectCallout">
            <a:avLst>
              <a:gd name="adj1" fmla="val -72713"/>
              <a:gd name="adj2" fmla="val -29872"/>
              <a:gd name="adj3" fmla="val 16667"/>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000" dirty="0">
                <a:solidFill>
                  <a:prstClr val="white"/>
                </a:solidFill>
              </a:rPr>
              <a:t>“Hey Joanne! This is Sue, I’m a huge fan of your restaurant.  Listen, I was going to share your website with a friend but couldn’t find it.  Do you have a website?  Oh really?  Well…”</a:t>
            </a:r>
          </a:p>
        </p:txBody>
      </p:sp>
    </p:spTree>
    <p:extLst>
      <p:ext uri="{BB962C8B-B14F-4D97-AF65-F5344CB8AC3E}">
        <p14:creationId xmlns:p14="http://schemas.microsoft.com/office/powerpoint/2010/main" val="425310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ctangle 3"/>
          <p:cNvSpPr/>
          <p:nvPr/>
        </p:nvSpPr>
        <p:spPr>
          <a:xfrm>
            <a:off x="609600" y="518550"/>
            <a:ext cx="7924800" cy="4124206"/>
          </a:xfrm>
          <a:prstGeom prst="rect">
            <a:avLst/>
          </a:prstGeom>
        </p:spPr>
        <p:txBody>
          <a:bodyPr wrap="square">
            <a:spAutoFit/>
          </a:bodyPr>
          <a:lstStyle/>
          <a:p>
            <a:pPr algn="ctr">
              <a:spcAft>
                <a:spcPts val="1200"/>
              </a:spcAft>
            </a:pPr>
            <a:r>
              <a:rPr lang="en-US" dirty="0">
                <a:solidFill>
                  <a:prstClr val="white"/>
                </a:solidFill>
              </a:rPr>
              <a:t>Now here’s the magic part where you simply edify the teams of professionals and</a:t>
            </a:r>
            <a:br>
              <a:rPr lang="en-US" dirty="0">
                <a:solidFill>
                  <a:prstClr val="white"/>
                </a:solidFill>
              </a:rPr>
            </a:br>
            <a:r>
              <a:rPr lang="en-US" dirty="0">
                <a:solidFill>
                  <a:prstClr val="white"/>
                </a:solidFill>
              </a:rPr>
              <a:t/>
            </a:r>
            <a:br>
              <a:rPr lang="en-US" dirty="0">
                <a:solidFill>
                  <a:prstClr val="white"/>
                </a:solidFill>
              </a:rPr>
            </a:br>
            <a:r>
              <a:rPr lang="en-US" dirty="0">
                <a:solidFill>
                  <a:prstClr val="white"/>
                </a:solidFill>
              </a:rPr>
              <a:t> </a:t>
            </a:r>
            <a:r>
              <a:rPr lang="en-US" sz="3200" dirty="0">
                <a:solidFill>
                  <a:prstClr val="white"/>
                </a:solidFill>
              </a:rPr>
              <a:t>Set The Appointment </a:t>
            </a:r>
          </a:p>
          <a:p>
            <a:pPr algn="ctr">
              <a:spcAft>
                <a:spcPts val="1200"/>
              </a:spcAft>
            </a:pPr>
            <a:r>
              <a:rPr lang="en-US" dirty="0">
                <a:solidFill>
                  <a:prstClr val="white"/>
                </a:solidFill>
              </a:rPr>
              <a:t>“You know Joanne, I work with a great company that has an entire division that specializes in helping small businesses leverage the internet.  If you’d like, I could get you an appointment with one of the product specialists to see if they may be able to help you out with that!.”</a:t>
            </a:r>
          </a:p>
          <a:p>
            <a:pPr algn="ctr">
              <a:spcAft>
                <a:spcPts val="1200"/>
              </a:spcAft>
            </a:pPr>
            <a:endParaRPr lang="en-US" dirty="0">
              <a:solidFill>
                <a:prstClr val="white"/>
              </a:solidFill>
            </a:endParaRPr>
          </a:p>
          <a:p>
            <a:pPr algn="ctr">
              <a:spcAft>
                <a:spcPts val="1200"/>
              </a:spcAft>
            </a:pPr>
            <a:r>
              <a:rPr lang="en-US" sz="3200" dirty="0">
                <a:solidFill>
                  <a:prstClr val="white"/>
                </a:solidFill>
              </a:rPr>
              <a:t>It’s that simple. </a:t>
            </a:r>
          </a:p>
          <a:p>
            <a:pPr algn="ctr">
              <a:spcAft>
                <a:spcPts val="1200"/>
              </a:spcAft>
            </a:pPr>
            <a:r>
              <a:rPr lang="en-US" sz="3200" dirty="0">
                <a:solidFill>
                  <a:prstClr val="black"/>
                </a:solidFill>
              </a:rPr>
              <a:t> </a:t>
            </a:r>
            <a:r>
              <a:rPr lang="en-US" sz="3200" b="1" dirty="0">
                <a:solidFill>
                  <a:prstClr val="white"/>
                </a:solidFill>
              </a:rPr>
              <a:t>Sell the appointment.  Leverage the teams.</a:t>
            </a:r>
          </a:p>
        </p:txBody>
      </p:sp>
    </p:spTree>
    <p:extLst>
      <p:ext uri="{BB962C8B-B14F-4D97-AF65-F5344CB8AC3E}">
        <p14:creationId xmlns:p14="http://schemas.microsoft.com/office/powerpoint/2010/main" val="417925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7033" y="0"/>
            <a:ext cx="6258251" cy="5143500"/>
          </a:xfrm>
          <a:prstGeom prst="rect">
            <a:avLst/>
          </a:prstGeom>
        </p:spPr>
      </p:pic>
      <p:sp>
        <p:nvSpPr>
          <p:cNvPr id="5" name="Rectangle 4"/>
          <p:cNvSpPr/>
          <p:nvPr/>
        </p:nvSpPr>
        <p:spPr>
          <a:xfrm>
            <a:off x="4572000" y="0"/>
            <a:ext cx="4572000" cy="5143500"/>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876800" y="705744"/>
            <a:ext cx="4114800" cy="3754874"/>
          </a:xfrm>
          <a:prstGeom prst="rect">
            <a:avLst/>
          </a:prstGeom>
        </p:spPr>
        <p:txBody>
          <a:bodyPr wrap="square">
            <a:spAutoFit/>
          </a:bodyPr>
          <a:lstStyle/>
          <a:p>
            <a:pPr algn="ctr">
              <a:spcAft>
                <a:spcPts val="1200"/>
              </a:spcAft>
            </a:pPr>
            <a:r>
              <a:rPr lang="en-US" sz="2000" b="1" cap="all" dirty="0">
                <a:solidFill>
                  <a:prstClr val="white"/>
                </a:solidFill>
              </a:rPr>
              <a:t>The WCT 101 &amp; 201 Classes cover more in detail:</a:t>
            </a:r>
          </a:p>
          <a:p>
            <a:pPr marL="514350" lvl="1" indent="-231775">
              <a:spcAft>
                <a:spcPts val="1200"/>
              </a:spcAft>
              <a:buFont typeface="Arial"/>
              <a:buChar char="•"/>
            </a:pPr>
            <a:r>
              <a:rPr lang="en-US" sz="1600" dirty="0">
                <a:solidFill>
                  <a:prstClr val="white"/>
                </a:solidFill>
              </a:rPr>
              <a:t>Goal Setting</a:t>
            </a:r>
          </a:p>
          <a:p>
            <a:pPr marL="514350" lvl="1" indent="-231775">
              <a:spcAft>
                <a:spcPts val="1200"/>
              </a:spcAft>
              <a:buFont typeface="Arial"/>
              <a:buChar char="•"/>
            </a:pPr>
            <a:r>
              <a:rPr lang="en-US" sz="1600" dirty="0">
                <a:solidFill>
                  <a:prstClr val="white"/>
                </a:solidFill>
              </a:rPr>
              <a:t>Our Product &amp; The Market Place</a:t>
            </a:r>
          </a:p>
          <a:p>
            <a:pPr marL="514350" lvl="1" indent="-231775">
              <a:spcAft>
                <a:spcPts val="1200"/>
              </a:spcAft>
              <a:buFont typeface="Arial"/>
              <a:buChar char="•"/>
            </a:pPr>
            <a:r>
              <a:rPr lang="en-US" sz="1600" dirty="0">
                <a:solidFill>
                  <a:prstClr val="white"/>
                </a:solidFill>
              </a:rPr>
              <a:t>Lead Generation</a:t>
            </a:r>
          </a:p>
          <a:p>
            <a:pPr marL="514350" lvl="1" indent="-231775">
              <a:spcAft>
                <a:spcPts val="1200"/>
              </a:spcAft>
              <a:buFont typeface="Arial"/>
              <a:buChar char="•"/>
            </a:pPr>
            <a:r>
              <a:rPr lang="en-US" sz="1600" dirty="0">
                <a:solidFill>
                  <a:prstClr val="white"/>
                </a:solidFill>
              </a:rPr>
              <a:t>How to Talk to Website Prospects</a:t>
            </a:r>
          </a:p>
          <a:p>
            <a:pPr marL="514350" lvl="1" indent="-231775">
              <a:spcAft>
                <a:spcPts val="1200"/>
              </a:spcAft>
              <a:buFont typeface="Arial"/>
              <a:buChar char="•"/>
            </a:pPr>
            <a:r>
              <a:rPr lang="en-US" sz="1600" dirty="0">
                <a:solidFill>
                  <a:prstClr val="white"/>
                </a:solidFill>
              </a:rPr>
              <a:t>How to Leverage our Sales System</a:t>
            </a:r>
          </a:p>
          <a:p>
            <a:pPr marL="514350" lvl="1" indent="-231775">
              <a:spcAft>
                <a:spcPts val="1200"/>
              </a:spcAft>
              <a:buFont typeface="Arial"/>
              <a:buChar char="•"/>
            </a:pPr>
            <a:r>
              <a:rPr lang="en-US" sz="1600" dirty="0">
                <a:solidFill>
                  <a:prstClr val="white"/>
                </a:solidFill>
              </a:rPr>
              <a:t>How to Expand your Business with </a:t>
            </a:r>
            <a:r>
              <a:rPr lang="en-US" sz="1600" dirty="0" err="1">
                <a:solidFill>
                  <a:prstClr val="white"/>
                </a:solidFill>
              </a:rPr>
              <a:t>WebCenters</a:t>
            </a:r>
            <a:endParaRPr lang="en-US" sz="1600" dirty="0">
              <a:solidFill>
                <a:prstClr val="white"/>
              </a:solidFill>
            </a:endParaRPr>
          </a:p>
          <a:p>
            <a:pPr marL="514350" lvl="1" indent="-231775">
              <a:spcAft>
                <a:spcPts val="1200"/>
              </a:spcAft>
              <a:buFont typeface="Arial"/>
              <a:buChar char="•"/>
            </a:pPr>
            <a:r>
              <a:rPr lang="en-US" sz="1600" dirty="0">
                <a:solidFill>
                  <a:prstClr val="white"/>
                </a:solidFill>
              </a:rPr>
              <a:t>How to Use Your </a:t>
            </a:r>
            <a:r>
              <a:rPr lang="en-US" sz="1600" dirty="0" err="1">
                <a:solidFill>
                  <a:prstClr val="white"/>
                </a:solidFill>
              </a:rPr>
              <a:t>WebCenter</a:t>
            </a:r>
            <a:endParaRPr lang="en-US" sz="1600" dirty="0">
              <a:solidFill>
                <a:prstClr val="white"/>
              </a:solidFill>
            </a:endParaRPr>
          </a:p>
        </p:txBody>
      </p:sp>
    </p:spTree>
    <p:extLst>
      <p:ext uri="{BB962C8B-B14F-4D97-AF65-F5344CB8AC3E}">
        <p14:creationId xmlns:p14="http://schemas.microsoft.com/office/powerpoint/2010/main" val="12539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1" y="0"/>
            <a:ext cx="9144001"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304800" y="495988"/>
            <a:ext cx="8534400" cy="646331"/>
          </a:xfrm>
          <a:prstGeom prst="rect">
            <a:avLst/>
          </a:prstGeom>
        </p:spPr>
        <p:txBody>
          <a:bodyPr wrap="square">
            <a:spAutoFit/>
          </a:bodyPr>
          <a:lstStyle/>
          <a:p>
            <a:pPr algn="ctr"/>
            <a:r>
              <a:rPr lang="en-US" b="1" cap="all" dirty="0">
                <a:solidFill>
                  <a:prstClr val="white"/>
                </a:solidFill>
              </a:rPr>
              <a:t>Your </a:t>
            </a:r>
            <a:r>
              <a:rPr lang="en-US" b="1" cap="all" dirty="0" err="1">
                <a:solidFill>
                  <a:prstClr val="white"/>
                </a:solidFill>
              </a:rPr>
              <a:t>WebCenter</a:t>
            </a:r>
            <a:r>
              <a:rPr lang="en-US" b="1" cap="all" dirty="0">
                <a:solidFill>
                  <a:prstClr val="white"/>
                </a:solidFill>
              </a:rPr>
              <a:t> provides you with all of the tools you need to leverage our proven system for success</a:t>
            </a:r>
          </a:p>
        </p:txBody>
      </p:sp>
      <p:sp>
        <p:nvSpPr>
          <p:cNvPr id="5" name="Rectangle 4"/>
          <p:cNvSpPr/>
          <p:nvPr/>
        </p:nvSpPr>
        <p:spPr>
          <a:xfrm>
            <a:off x="-2" y="1211893"/>
            <a:ext cx="9144001" cy="523220"/>
          </a:xfrm>
          <a:prstGeom prst="rect">
            <a:avLst/>
          </a:prstGeom>
          <a:solidFill>
            <a:schemeClr val="tx1">
              <a:lumMod val="85000"/>
              <a:lumOff val="15000"/>
            </a:schemeClr>
          </a:solidFill>
        </p:spPr>
        <p:txBody>
          <a:bodyPr wrap="square">
            <a:spAutoFit/>
          </a:bodyPr>
          <a:lstStyle/>
          <a:p>
            <a:pPr algn="ctr"/>
            <a:r>
              <a:rPr lang="en-US" sz="2800" b="1" dirty="0">
                <a:solidFill>
                  <a:prstClr val="white"/>
                </a:solidFill>
              </a:rPr>
              <a:t>All </a:t>
            </a:r>
            <a:r>
              <a:rPr lang="en-US" sz="2800" b="1" dirty="0" err="1">
                <a:solidFill>
                  <a:prstClr val="white"/>
                </a:solidFill>
              </a:rPr>
              <a:t>maWebCenters</a:t>
            </a:r>
            <a:r>
              <a:rPr lang="en-US" sz="2800" b="1" dirty="0">
                <a:solidFill>
                  <a:prstClr val="white"/>
                </a:solidFill>
              </a:rPr>
              <a:t> include:</a:t>
            </a:r>
          </a:p>
        </p:txBody>
      </p:sp>
      <p:sp>
        <p:nvSpPr>
          <p:cNvPr id="6" name="Rectangle 5"/>
          <p:cNvSpPr/>
          <p:nvPr/>
        </p:nvSpPr>
        <p:spPr>
          <a:xfrm>
            <a:off x="285108" y="2044976"/>
            <a:ext cx="1619892" cy="237456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A front-end website to market your website sales business</a:t>
            </a:r>
          </a:p>
        </p:txBody>
      </p:sp>
      <p:sp>
        <p:nvSpPr>
          <p:cNvPr id="7" name="Rectangle 6"/>
          <p:cNvSpPr/>
          <p:nvPr/>
        </p:nvSpPr>
        <p:spPr>
          <a:xfrm>
            <a:off x="2037708" y="2044976"/>
            <a:ext cx="1619892" cy="23745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black">
                    <a:lumMod val="75000"/>
                    <a:lumOff val="25000"/>
                  </a:prstClr>
                </a:solidFill>
              </a:rPr>
              <a:t>An interactive sales calendar to schedule appointments</a:t>
            </a:r>
          </a:p>
        </p:txBody>
      </p:sp>
      <p:sp>
        <p:nvSpPr>
          <p:cNvPr id="8" name="Rectangle 7"/>
          <p:cNvSpPr/>
          <p:nvPr/>
        </p:nvSpPr>
        <p:spPr>
          <a:xfrm>
            <a:off x="3790308" y="2044975"/>
            <a:ext cx="1619892" cy="23745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Access to domains and emails, email marketing</a:t>
            </a:r>
          </a:p>
        </p:txBody>
      </p:sp>
      <p:sp>
        <p:nvSpPr>
          <p:cNvPr id="9" name="Rectangle 8"/>
          <p:cNvSpPr/>
          <p:nvPr/>
        </p:nvSpPr>
        <p:spPr>
          <a:xfrm>
            <a:off x="5542908" y="2044975"/>
            <a:ext cx="1619892" cy="23745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black">
                    <a:lumMod val="75000"/>
                    <a:lumOff val="25000"/>
                  </a:prstClr>
                </a:solidFill>
              </a:rPr>
              <a:t>Customer relationship management tools, search engine tools, social media tools, mobile websites and more!</a:t>
            </a:r>
          </a:p>
        </p:txBody>
      </p:sp>
      <p:sp>
        <p:nvSpPr>
          <p:cNvPr id="10" name="Rectangle 9"/>
          <p:cNvSpPr/>
          <p:nvPr/>
        </p:nvSpPr>
        <p:spPr>
          <a:xfrm>
            <a:off x="7295508" y="2031062"/>
            <a:ext cx="1619892" cy="238847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cap="all" dirty="0">
                <a:solidFill>
                  <a:prstClr val="white"/>
                </a:solidFill>
              </a:rPr>
              <a:t>Access to Sales Support, Design Center, Customer Care</a:t>
            </a:r>
          </a:p>
        </p:txBody>
      </p:sp>
      <p:sp>
        <p:nvSpPr>
          <p:cNvPr id="11" name="Rectangle 3"/>
          <p:cNvSpPr/>
          <p:nvPr/>
        </p:nvSpPr>
        <p:spPr>
          <a:xfrm>
            <a:off x="5233138" y="4716622"/>
            <a:ext cx="4124739" cy="307777"/>
          </a:xfrm>
          <a:prstGeom prst="rect">
            <a:avLst/>
          </a:prstGeom>
        </p:spPr>
        <p:txBody>
          <a:bodyPr wrap="square">
            <a:spAutoFit/>
          </a:bodyPr>
          <a:lstStyle/>
          <a:p>
            <a:pPr algn="ctr"/>
            <a:r>
              <a:rPr lang="en-US" sz="1400" b="1" cap="all" dirty="0" err="1">
                <a:solidFill>
                  <a:prstClr val="white"/>
                </a:solidFill>
              </a:rPr>
              <a:t>Webcenters</a:t>
            </a:r>
            <a:r>
              <a:rPr lang="en-US" sz="1400" b="1" cap="all" dirty="0">
                <a:solidFill>
                  <a:prstClr val="white"/>
                </a:solidFill>
              </a:rPr>
              <a:t> monthly fee- </a:t>
            </a:r>
            <a:r>
              <a:rPr lang="en-US" sz="1400" b="1" cap="all" dirty="0" err="1">
                <a:solidFill>
                  <a:prstClr val="white"/>
                </a:solidFill>
              </a:rPr>
              <a:t>ntd</a:t>
            </a:r>
            <a:r>
              <a:rPr lang="en-US" sz="1400" b="1" cap="all" dirty="0">
                <a:solidFill>
                  <a:prstClr val="white"/>
                </a:solidFill>
              </a:rPr>
              <a:t> 1440</a:t>
            </a:r>
            <a:endParaRPr lang="en-US" sz="1400" b="1" cap="all" dirty="0">
              <a:solidFill>
                <a:prstClr val="white"/>
              </a:solidFill>
            </a:endParaRPr>
          </a:p>
        </p:txBody>
      </p:sp>
    </p:spTree>
    <p:extLst>
      <p:ext uri="{BB962C8B-B14F-4D97-AF65-F5344CB8AC3E}">
        <p14:creationId xmlns:p14="http://schemas.microsoft.com/office/powerpoint/2010/main" val="241037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352550"/>
          </a:xfrm>
          <a:prstGeom prst="rect">
            <a:avLst/>
          </a:prstGeom>
          <a:solidFill>
            <a:srgbClr val="285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925050" y="438154"/>
            <a:ext cx="7199958" cy="461665"/>
          </a:xfrm>
          <a:prstGeom prst="rect">
            <a:avLst/>
          </a:prstGeom>
        </p:spPr>
        <p:txBody>
          <a:bodyPr wrap="none">
            <a:spAutoFit/>
          </a:bodyPr>
          <a:lstStyle/>
          <a:p>
            <a:r>
              <a:rPr lang="en-US" sz="2400" b="1" cap="all" dirty="0">
                <a:solidFill>
                  <a:srgbClr val="FFFFFF"/>
                </a:solidFill>
              </a:rPr>
              <a:t>Standardized Live Training and Online Training</a:t>
            </a:r>
            <a:endParaRPr lang="en-US" sz="2400" cap="all" dirty="0">
              <a:solidFill>
                <a:srgbClr val="FFFFFF"/>
              </a:solidFill>
            </a:endParaRPr>
          </a:p>
        </p:txBody>
      </p:sp>
      <p:grpSp>
        <p:nvGrpSpPr>
          <p:cNvPr id="8" name="Group 7"/>
          <p:cNvGrpSpPr/>
          <p:nvPr/>
        </p:nvGrpSpPr>
        <p:grpSpPr>
          <a:xfrm>
            <a:off x="0" y="1352550"/>
            <a:ext cx="9144000" cy="3790950"/>
            <a:chOff x="0" y="1352550"/>
            <a:chExt cx="9002248" cy="3790950"/>
          </a:xfrm>
        </p:grpSpPr>
        <p:sp>
          <p:nvSpPr>
            <p:cNvPr id="6" name="Rectangle 5"/>
            <p:cNvSpPr/>
            <p:nvPr/>
          </p:nvSpPr>
          <p:spPr>
            <a:xfrm>
              <a:off x="0" y="1352550"/>
              <a:ext cx="4501124" cy="37909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dirty="0">
                  <a:solidFill>
                    <a:srgbClr val="FFFFFF"/>
                  </a:solidFill>
                </a:rPr>
                <a:t>WCT 101: “Succeeding with Simple Sales”</a:t>
              </a:r>
            </a:p>
            <a:p>
              <a:pPr algn="ctr"/>
              <a:r>
                <a:rPr lang="en-US" sz="2000" b="1" dirty="0">
                  <a:solidFill>
                    <a:srgbClr val="FFFFFF"/>
                  </a:solidFill>
                </a:rPr>
                <a:t/>
              </a:r>
              <a:br>
                <a:rPr lang="en-US" sz="2000" b="1" dirty="0">
                  <a:solidFill>
                    <a:srgbClr val="FFFFFF"/>
                  </a:solidFill>
                </a:rPr>
              </a:br>
              <a:r>
                <a:rPr lang="en-US" sz="1400" dirty="0">
                  <a:solidFill>
                    <a:srgbClr val="FFFFFF"/>
                  </a:solidFill>
                </a:rPr>
                <a:t>The </a:t>
              </a:r>
              <a:r>
                <a:rPr lang="en-US" sz="1400" dirty="0" err="1">
                  <a:solidFill>
                    <a:srgbClr val="FFFFFF"/>
                  </a:solidFill>
                </a:rPr>
                <a:t>maWebCenters</a:t>
              </a:r>
              <a:r>
                <a:rPr lang="en-US" sz="1400" dirty="0">
                  <a:solidFill>
                    <a:srgbClr val="FFFFFF"/>
                  </a:solidFill>
                </a:rPr>
                <a:t> Certification Course 101 is designed to give you a simple and </a:t>
              </a:r>
              <a:r>
                <a:rPr lang="en-US" sz="1400" dirty="0" err="1">
                  <a:solidFill>
                    <a:srgbClr val="FFFFFF"/>
                  </a:solidFill>
                </a:rPr>
                <a:t>duplicatable</a:t>
              </a:r>
              <a:r>
                <a:rPr lang="en-US" sz="1400" dirty="0">
                  <a:solidFill>
                    <a:srgbClr val="FFFFFF"/>
                  </a:solidFill>
                </a:rPr>
                <a:t> system for building your </a:t>
              </a:r>
              <a:r>
                <a:rPr lang="en-US" sz="1400" dirty="0" err="1">
                  <a:solidFill>
                    <a:srgbClr val="FFFFFF"/>
                  </a:solidFill>
                </a:rPr>
                <a:t>unFranchise</a:t>
              </a:r>
              <a:r>
                <a:rPr lang="en-US" sz="1400" dirty="0">
                  <a:solidFill>
                    <a:srgbClr val="FFFFFF"/>
                  </a:solidFill>
                </a:rPr>
                <a:t> as a </a:t>
              </a:r>
              <a:r>
                <a:rPr lang="en-US" sz="1400" dirty="0" err="1">
                  <a:solidFill>
                    <a:srgbClr val="FFFFFF"/>
                  </a:solidFill>
                </a:rPr>
                <a:t>WebCenter</a:t>
              </a:r>
              <a:r>
                <a:rPr lang="en-US" sz="1400" dirty="0">
                  <a:solidFill>
                    <a:srgbClr val="FFFFFF"/>
                  </a:solidFill>
                </a:rPr>
                <a:t> Owner.  You will gain a foundational understanding of our product, simple sales system and business building techniques. This course also features a section on navigating your </a:t>
              </a:r>
              <a:r>
                <a:rPr lang="en-US" sz="1400" dirty="0" err="1">
                  <a:solidFill>
                    <a:srgbClr val="FFFFFF"/>
                  </a:solidFill>
                </a:rPr>
                <a:t>WebCenter</a:t>
              </a:r>
              <a:r>
                <a:rPr lang="en-US" sz="1400" dirty="0">
                  <a:solidFill>
                    <a:srgbClr val="FFFFFF"/>
                  </a:solidFill>
                </a:rPr>
                <a:t>, an action plan for success and valuable workshop moments for you to gain practical experience in the classroom.</a:t>
              </a:r>
            </a:p>
          </p:txBody>
        </p:sp>
        <p:sp>
          <p:nvSpPr>
            <p:cNvPr id="7" name="Rectangle 6"/>
            <p:cNvSpPr/>
            <p:nvPr/>
          </p:nvSpPr>
          <p:spPr>
            <a:xfrm>
              <a:off x="4501124" y="1352550"/>
              <a:ext cx="4501124" cy="37909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dirty="0">
                  <a:solidFill>
                    <a:srgbClr val="FFFFFF"/>
                  </a:solidFill>
                </a:rPr>
                <a:t>WCT 201: “Advanced Selling &amp; Networking”</a:t>
              </a:r>
            </a:p>
            <a:p>
              <a:pPr algn="ctr"/>
              <a:r>
                <a:rPr lang="en-US" sz="2000" b="1" dirty="0">
                  <a:solidFill>
                    <a:srgbClr val="FFFFFF"/>
                  </a:solidFill>
                </a:rPr>
                <a:t/>
              </a:r>
              <a:br>
                <a:rPr lang="en-US" sz="2000" b="1" dirty="0">
                  <a:solidFill>
                    <a:srgbClr val="FFFFFF"/>
                  </a:solidFill>
                </a:rPr>
              </a:br>
              <a:r>
                <a:rPr lang="en-US" sz="1400" dirty="0" err="1">
                  <a:solidFill>
                    <a:srgbClr val="FFFFFF"/>
                  </a:solidFill>
                </a:rPr>
                <a:t>maWebCenters</a:t>
              </a:r>
              <a:r>
                <a:rPr lang="en-US" sz="1400" dirty="0">
                  <a:solidFill>
                    <a:srgbClr val="FFFFFF"/>
                  </a:solidFill>
                </a:rPr>
                <a:t> 201 class is designed for </a:t>
              </a:r>
              <a:r>
                <a:rPr lang="en-US" sz="1400" dirty="0" err="1">
                  <a:solidFill>
                    <a:srgbClr val="FFFFFF"/>
                  </a:solidFill>
                </a:rPr>
                <a:t>WebCenter</a:t>
              </a:r>
              <a:r>
                <a:rPr lang="en-US" sz="1400" dirty="0">
                  <a:solidFill>
                    <a:srgbClr val="FFFFFF"/>
                  </a:solidFill>
                </a:rPr>
                <a:t> Owners who have taken the 101 course and are ready to take their business to the next level.  This course features more advanced selling and business building techniques along with more advanced knowledge of the </a:t>
              </a:r>
              <a:r>
                <a:rPr lang="en-US" sz="1400" dirty="0" err="1">
                  <a:solidFill>
                    <a:srgbClr val="FFFFFF"/>
                  </a:solidFill>
                </a:rPr>
                <a:t>WebCenter</a:t>
              </a:r>
              <a:r>
                <a:rPr lang="en-US" sz="1400" dirty="0">
                  <a:solidFill>
                    <a:srgbClr val="FFFFFF"/>
                  </a:solidFill>
                </a:rPr>
                <a:t>, marketing materials and other tools.  It features valuable workshops for goal revision, sales techniques and even a call workshop to set appointments while you learn.  </a:t>
              </a:r>
            </a:p>
          </p:txBody>
        </p:sp>
      </p:grpSp>
    </p:spTree>
    <p:extLst>
      <p:ext uri="{BB962C8B-B14F-4D97-AF65-F5344CB8AC3E}">
        <p14:creationId xmlns:p14="http://schemas.microsoft.com/office/powerpoint/2010/main" val="2457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9" name="Rectangle 28"/>
          <p:cNvSpPr/>
          <p:nvPr/>
        </p:nvSpPr>
        <p:spPr>
          <a:xfrm>
            <a:off x="0" y="0"/>
            <a:ext cx="9144000" cy="51435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p:nvPr/>
        </p:nvCxnSpPr>
        <p:spPr>
          <a:xfrm>
            <a:off x="32766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150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066808" y="2724154"/>
            <a:ext cx="6934199"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62000" y="438154"/>
            <a:ext cx="7543800" cy="430887"/>
          </a:xfrm>
          <a:prstGeom prst="rect">
            <a:avLst/>
          </a:prstGeom>
          <a:noFill/>
        </p:spPr>
        <p:txBody>
          <a:bodyPr wrap="square" rtlCol="0">
            <a:spAutoFit/>
          </a:bodyPr>
          <a:lstStyle/>
          <a:p>
            <a:pPr algn="ctr"/>
            <a:r>
              <a:rPr lang="en-US" sz="2200" b="1" cap="all" dirty="0" err="1">
                <a:solidFill>
                  <a:prstClr val="white"/>
                </a:solidFill>
              </a:rPr>
              <a:t>Webcenter</a:t>
            </a:r>
            <a:r>
              <a:rPr lang="en-US" sz="2200" b="1" cap="all" dirty="0">
                <a:solidFill>
                  <a:prstClr val="white"/>
                </a:solidFill>
              </a:rPr>
              <a:t> Online Resources</a:t>
            </a:r>
          </a:p>
        </p:txBody>
      </p:sp>
      <p:grpSp>
        <p:nvGrpSpPr>
          <p:cNvPr id="58" name="Group 57"/>
          <p:cNvGrpSpPr/>
          <p:nvPr/>
        </p:nvGrpSpPr>
        <p:grpSpPr>
          <a:xfrm>
            <a:off x="533400" y="1381826"/>
            <a:ext cx="2209800" cy="1173795"/>
            <a:chOff x="-76200" y="1381822"/>
            <a:chExt cx="2209800" cy="1173795"/>
          </a:xfrm>
        </p:grpSpPr>
        <p:sp>
          <p:nvSpPr>
            <p:cNvPr id="30" name="Rectangle 29"/>
            <p:cNvSpPr/>
            <p:nvPr/>
          </p:nvSpPr>
          <p:spPr>
            <a:xfrm>
              <a:off x="-76200" y="2032397"/>
              <a:ext cx="2209800" cy="523220"/>
            </a:xfrm>
            <a:prstGeom prst="rect">
              <a:avLst/>
            </a:prstGeom>
          </p:spPr>
          <p:txBody>
            <a:bodyPr wrap="square">
              <a:spAutoFit/>
            </a:bodyPr>
            <a:lstStyle/>
            <a:p>
              <a:pPr algn="ctr">
                <a:spcAft>
                  <a:spcPts val="1200"/>
                </a:spcAft>
              </a:pPr>
              <a:r>
                <a:rPr lang="en-US" sz="1400" b="1" cap="all" dirty="0">
                  <a:solidFill>
                    <a:prstClr val="white"/>
                  </a:solidFill>
                </a:rPr>
                <a:t>Online WCT</a:t>
              </a:r>
              <a:r>
                <a:rPr lang="en-US" sz="1400" b="1" dirty="0">
                  <a:solidFill>
                    <a:prstClr val="white"/>
                  </a:solidFill>
                </a:rPr>
                <a:t/>
              </a:r>
              <a:br>
                <a:rPr lang="en-US" sz="1400" b="1" dirty="0">
                  <a:solidFill>
                    <a:prstClr val="white"/>
                  </a:solidFill>
                </a:rPr>
              </a:br>
              <a:r>
                <a:rPr lang="en-US" sz="1000" dirty="0">
                  <a:solidFill>
                    <a:srgbClr val="00B0F0"/>
                  </a:solidFill>
                </a:rPr>
                <a:t>www.mawc411.com/online_wct.jsp</a:t>
              </a:r>
              <a:r>
                <a:rPr lang="en-US" sz="1400" b="1" dirty="0">
                  <a:solidFill>
                    <a:prstClr val="white"/>
                  </a:solidFill>
                </a:rPr>
                <a:t> </a:t>
              </a:r>
            </a:p>
          </p:txBody>
        </p:sp>
        <p:pic>
          <p:nvPicPr>
            <p:cNvPr id="42" name="Picture 4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5898" y="1381822"/>
              <a:ext cx="533400" cy="533400"/>
            </a:xfrm>
            <a:prstGeom prst="rect">
              <a:avLst/>
            </a:prstGeom>
          </p:spPr>
        </p:pic>
      </p:grpSp>
      <p:grpSp>
        <p:nvGrpSpPr>
          <p:cNvPr id="57" name="Group 56"/>
          <p:cNvGrpSpPr/>
          <p:nvPr/>
        </p:nvGrpSpPr>
        <p:grpSpPr>
          <a:xfrm>
            <a:off x="3668751" y="1397156"/>
            <a:ext cx="1676400" cy="1130361"/>
            <a:chOff x="1992351" y="1397154"/>
            <a:chExt cx="1676400" cy="1130361"/>
          </a:xfrm>
        </p:grpSpPr>
        <p:sp>
          <p:nvSpPr>
            <p:cNvPr id="31" name="Rectangle 30"/>
            <p:cNvSpPr/>
            <p:nvPr/>
          </p:nvSpPr>
          <p:spPr>
            <a:xfrm>
              <a:off x="1992351" y="2065850"/>
              <a:ext cx="1676400" cy="461665"/>
            </a:xfrm>
            <a:prstGeom prst="rect">
              <a:avLst/>
            </a:prstGeom>
          </p:spPr>
          <p:txBody>
            <a:bodyPr wrap="square">
              <a:spAutoFit/>
            </a:bodyPr>
            <a:lstStyle/>
            <a:p>
              <a:pPr algn="ctr">
                <a:spcAft>
                  <a:spcPts val="1200"/>
                </a:spcAft>
              </a:pPr>
              <a:r>
                <a:rPr lang="en-US" sz="1400" b="1" cap="all" dirty="0">
                  <a:solidFill>
                    <a:prstClr val="white"/>
                  </a:solidFill>
                </a:rPr>
                <a:t>WCO Blog</a:t>
              </a:r>
              <a:br>
                <a:rPr lang="en-US" sz="1400" b="1" cap="all" dirty="0">
                  <a:solidFill>
                    <a:prstClr val="white"/>
                  </a:solidFill>
                </a:rPr>
              </a:br>
              <a:r>
                <a:rPr lang="en-US" sz="1000" dirty="0">
                  <a:solidFill>
                    <a:srgbClr val="00B0F0"/>
                  </a:solidFill>
                </a:rPr>
                <a:t>blog.mawc411.com</a:t>
              </a:r>
            </a:p>
          </p:txBody>
        </p:sp>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63851" y="1397154"/>
              <a:ext cx="533400" cy="533400"/>
            </a:xfrm>
            <a:prstGeom prst="rect">
              <a:avLst/>
            </a:prstGeom>
          </p:spPr>
        </p:pic>
      </p:grpSp>
      <p:grpSp>
        <p:nvGrpSpPr>
          <p:cNvPr id="56" name="Group 55"/>
          <p:cNvGrpSpPr/>
          <p:nvPr/>
        </p:nvGrpSpPr>
        <p:grpSpPr>
          <a:xfrm>
            <a:off x="5799100" y="1391115"/>
            <a:ext cx="2735300" cy="1108900"/>
            <a:chOff x="3198775" y="1391115"/>
            <a:chExt cx="2735300" cy="1108900"/>
          </a:xfrm>
        </p:grpSpPr>
        <p:sp>
          <p:nvSpPr>
            <p:cNvPr id="32" name="Rectangle 31"/>
            <p:cNvSpPr/>
            <p:nvPr/>
          </p:nvSpPr>
          <p:spPr>
            <a:xfrm>
              <a:off x="3198775" y="2038350"/>
              <a:ext cx="2735300" cy="461665"/>
            </a:xfrm>
            <a:prstGeom prst="rect">
              <a:avLst/>
            </a:prstGeom>
          </p:spPr>
          <p:txBody>
            <a:bodyPr wrap="square">
              <a:spAutoFit/>
            </a:bodyPr>
            <a:lstStyle/>
            <a:p>
              <a:pPr algn="ctr">
                <a:spcAft>
                  <a:spcPts val="1200"/>
                </a:spcAft>
              </a:pPr>
              <a:r>
                <a:rPr lang="en-US" sz="1400" b="1" cap="all" dirty="0">
                  <a:solidFill>
                    <a:prstClr val="white"/>
                  </a:solidFill>
                </a:rPr>
                <a:t>Distributor Support Website</a:t>
              </a:r>
              <a:br>
                <a:rPr lang="en-US" sz="1400" b="1" cap="all" dirty="0">
                  <a:solidFill>
                    <a:prstClr val="white"/>
                  </a:solidFill>
                </a:rPr>
              </a:br>
              <a:r>
                <a:rPr lang="en-US" sz="1000" dirty="0">
                  <a:solidFill>
                    <a:srgbClr val="00B0F0"/>
                  </a:solidFill>
                </a:rPr>
                <a:t>www.mawc411.com</a:t>
              </a:r>
              <a:endParaRPr lang="en-US" sz="1000" dirty="0">
                <a:solidFill>
                  <a:srgbClr val="00B0F0"/>
                </a:solidFill>
                <a:hlinkClick r:id="rId9"/>
              </a:endParaRPr>
            </a:p>
          </p:txBody>
        </p:sp>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09604" y="1391115"/>
              <a:ext cx="505742" cy="533400"/>
            </a:xfrm>
            <a:prstGeom prst="rect">
              <a:avLst/>
            </a:prstGeom>
          </p:spPr>
        </p:pic>
      </p:grpSp>
      <p:grpSp>
        <p:nvGrpSpPr>
          <p:cNvPr id="59" name="Group 58"/>
          <p:cNvGrpSpPr/>
          <p:nvPr/>
        </p:nvGrpSpPr>
        <p:grpSpPr>
          <a:xfrm>
            <a:off x="228600" y="3105150"/>
            <a:ext cx="2971800" cy="1078468"/>
            <a:chOff x="-654203" y="3105150"/>
            <a:chExt cx="2971800" cy="1078468"/>
          </a:xfrm>
        </p:grpSpPr>
        <p:sp>
          <p:nvSpPr>
            <p:cNvPr id="35" name="Rectangle 34"/>
            <p:cNvSpPr/>
            <p:nvPr/>
          </p:nvSpPr>
          <p:spPr>
            <a:xfrm>
              <a:off x="-654203" y="3721953"/>
              <a:ext cx="2971800" cy="461665"/>
            </a:xfrm>
            <a:prstGeom prst="rect">
              <a:avLst/>
            </a:prstGeom>
          </p:spPr>
          <p:txBody>
            <a:bodyPr wrap="square">
              <a:spAutoFit/>
            </a:bodyPr>
            <a:lstStyle/>
            <a:p>
              <a:pPr algn="ctr">
                <a:spcAft>
                  <a:spcPts val="1200"/>
                </a:spcAft>
              </a:pPr>
              <a:r>
                <a:rPr lang="en-US" sz="1400" b="1" cap="all" dirty="0">
                  <a:solidFill>
                    <a:prstClr val="white"/>
                  </a:solidFill>
                </a:rPr>
                <a:t>Facebook 90 Day Support Group</a:t>
              </a:r>
              <a:r>
                <a:rPr lang="en-US" sz="1400" b="1" cap="all" dirty="0">
                  <a:solidFill>
                    <a:prstClr val="black"/>
                  </a:solidFill>
                </a:rPr>
                <a:t/>
              </a:r>
              <a:br>
                <a:rPr lang="en-US" sz="1400" b="1" cap="all" dirty="0">
                  <a:solidFill>
                    <a:prstClr val="black"/>
                  </a:solidFill>
                </a:rPr>
              </a:br>
              <a:r>
                <a:rPr lang="en-US" sz="1000" dirty="0">
                  <a:solidFill>
                    <a:srgbClr val="00B0F0"/>
                  </a:solidFill>
                </a:rPr>
                <a:t>facebook.com/groups/</a:t>
              </a:r>
              <a:r>
                <a:rPr lang="en-US" sz="1000" dirty="0" err="1">
                  <a:solidFill>
                    <a:srgbClr val="00B0F0"/>
                  </a:solidFill>
                </a:rPr>
                <a:t>WebCenterFastTrack</a:t>
              </a:r>
              <a:r>
                <a:rPr lang="en-US" sz="1000" dirty="0">
                  <a:solidFill>
                    <a:srgbClr val="00B0F0"/>
                  </a:solidFill>
                </a:rPr>
                <a:t> </a:t>
              </a:r>
            </a:p>
          </p:txBody>
        </p:sp>
        <p:pic>
          <p:nvPicPr>
            <p:cNvPr id="46" name="Picture 45"/>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t="27479" b="18557"/>
            <a:stretch/>
          </p:blipFill>
          <p:spPr>
            <a:xfrm>
              <a:off x="260197" y="3105150"/>
              <a:ext cx="1143000" cy="616804"/>
            </a:xfrm>
            <a:prstGeom prst="rect">
              <a:avLst/>
            </a:prstGeom>
          </p:spPr>
        </p:pic>
      </p:grpSp>
      <p:grpSp>
        <p:nvGrpSpPr>
          <p:cNvPr id="60" name="Group 59"/>
          <p:cNvGrpSpPr/>
          <p:nvPr/>
        </p:nvGrpSpPr>
        <p:grpSpPr>
          <a:xfrm>
            <a:off x="3429000" y="3105154"/>
            <a:ext cx="2133600" cy="1093567"/>
            <a:chOff x="1752600" y="3105150"/>
            <a:chExt cx="2133600" cy="1093567"/>
          </a:xfrm>
        </p:grpSpPr>
        <p:sp>
          <p:nvSpPr>
            <p:cNvPr id="36" name="Rectangle 35"/>
            <p:cNvSpPr/>
            <p:nvPr/>
          </p:nvSpPr>
          <p:spPr>
            <a:xfrm>
              <a:off x="1752600" y="3737052"/>
              <a:ext cx="2133600" cy="461665"/>
            </a:xfrm>
            <a:prstGeom prst="rect">
              <a:avLst/>
            </a:prstGeom>
          </p:spPr>
          <p:txBody>
            <a:bodyPr wrap="square">
              <a:spAutoFit/>
            </a:bodyPr>
            <a:lstStyle/>
            <a:p>
              <a:pPr algn="ctr">
                <a:spcAft>
                  <a:spcPts val="1200"/>
                </a:spcAft>
              </a:pPr>
              <a:r>
                <a:rPr lang="en-US" sz="1400" b="1" cap="all" dirty="0">
                  <a:solidFill>
                    <a:prstClr val="white"/>
                  </a:solidFill>
                </a:rPr>
                <a:t>Webinar Series</a:t>
              </a:r>
              <a:r>
                <a:rPr lang="en-US" sz="1400" dirty="0">
                  <a:solidFill>
                    <a:prstClr val="black"/>
                  </a:solidFill>
                </a:rPr>
                <a:t/>
              </a:r>
              <a:br>
                <a:rPr lang="en-US" sz="1400" dirty="0">
                  <a:solidFill>
                    <a:prstClr val="black"/>
                  </a:solidFill>
                </a:rPr>
              </a:br>
              <a:r>
                <a:rPr lang="en-US" sz="1000" dirty="0">
                  <a:solidFill>
                    <a:srgbClr val="00B0F0"/>
                  </a:solidFill>
                </a:rPr>
                <a:t>www.mawc411.com/webinars.jsp </a:t>
              </a:r>
            </a:p>
          </p:txBody>
        </p:sp>
        <p:pic>
          <p:nvPicPr>
            <p:cNvPr id="47" name="Picture 46"/>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63851" y="3105150"/>
              <a:ext cx="533400" cy="533400"/>
            </a:xfrm>
            <a:prstGeom prst="rect">
              <a:avLst/>
            </a:prstGeom>
          </p:spPr>
        </p:pic>
      </p:grpSp>
      <p:grpSp>
        <p:nvGrpSpPr>
          <p:cNvPr id="61" name="Group 60"/>
          <p:cNvGrpSpPr/>
          <p:nvPr/>
        </p:nvGrpSpPr>
        <p:grpSpPr>
          <a:xfrm>
            <a:off x="5773544" y="2952750"/>
            <a:ext cx="2743200" cy="1208566"/>
            <a:chOff x="3190875" y="3007237"/>
            <a:chExt cx="2743200" cy="1208566"/>
          </a:xfrm>
        </p:grpSpPr>
        <p:sp>
          <p:nvSpPr>
            <p:cNvPr id="38" name="Rectangle 37"/>
            <p:cNvSpPr/>
            <p:nvPr/>
          </p:nvSpPr>
          <p:spPr>
            <a:xfrm>
              <a:off x="3190875" y="3754138"/>
              <a:ext cx="2743200" cy="461665"/>
            </a:xfrm>
            <a:prstGeom prst="rect">
              <a:avLst/>
            </a:prstGeom>
          </p:spPr>
          <p:txBody>
            <a:bodyPr wrap="square">
              <a:spAutoFit/>
            </a:bodyPr>
            <a:lstStyle/>
            <a:p>
              <a:pPr algn="ctr">
                <a:spcAft>
                  <a:spcPts val="1200"/>
                </a:spcAft>
              </a:pPr>
              <a:r>
                <a:rPr lang="en-US" sz="1400" b="1" dirty="0" err="1">
                  <a:solidFill>
                    <a:prstClr val="white"/>
                  </a:solidFill>
                </a:rPr>
                <a:t>maWebCenters</a:t>
              </a:r>
              <a:r>
                <a:rPr lang="en-US" sz="1400" b="1" dirty="0">
                  <a:solidFill>
                    <a:prstClr val="white"/>
                  </a:solidFill>
                </a:rPr>
                <a:t> </a:t>
              </a:r>
              <a:r>
                <a:rPr lang="en-US" sz="1400" b="1" cap="all" dirty="0">
                  <a:solidFill>
                    <a:prstClr val="white"/>
                  </a:solidFill>
                </a:rPr>
                <a:t>Newsletter</a:t>
              </a:r>
              <a:r>
                <a:rPr lang="en-US" sz="1400" b="1" dirty="0">
                  <a:solidFill>
                    <a:prstClr val="black"/>
                  </a:solidFill>
                </a:rPr>
                <a:t/>
              </a:r>
              <a:br>
                <a:rPr lang="en-US" sz="1400" b="1" dirty="0">
                  <a:solidFill>
                    <a:prstClr val="black"/>
                  </a:solidFill>
                </a:rPr>
              </a:br>
              <a:r>
                <a:rPr lang="en-US" sz="1000" dirty="0">
                  <a:solidFill>
                    <a:srgbClr val="00B0F0"/>
                  </a:solidFill>
                </a:rPr>
                <a:t>newsletter@mawebcenters.com </a:t>
              </a:r>
            </a:p>
          </p:txBody>
        </p:sp>
        <p:pic>
          <p:nvPicPr>
            <p:cNvPr id="48" name="Picture 47"/>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97862" y="3007237"/>
              <a:ext cx="631313" cy="631313"/>
            </a:xfrm>
            <a:prstGeom prst="rect">
              <a:avLst/>
            </a:prstGeom>
          </p:spPr>
        </p:pic>
      </p:grpSp>
    </p:spTree>
    <p:extLst>
      <p:ext uri="{BB962C8B-B14F-4D97-AF65-F5344CB8AC3E}">
        <p14:creationId xmlns:p14="http://schemas.microsoft.com/office/powerpoint/2010/main" val="10875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9" name="Rectangle 28"/>
          <p:cNvSpPr/>
          <p:nvPr/>
        </p:nvSpPr>
        <p:spPr>
          <a:xfrm>
            <a:off x="0" y="0"/>
            <a:ext cx="9144000" cy="51435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p:nvPr/>
        </p:nvCxnSpPr>
        <p:spPr>
          <a:xfrm>
            <a:off x="32766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15000" y="1352550"/>
            <a:ext cx="0" cy="2819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62000" y="438154"/>
            <a:ext cx="7543800" cy="430887"/>
          </a:xfrm>
          <a:prstGeom prst="rect">
            <a:avLst/>
          </a:prstGeom>
          <a:noFill/>
        </p:spPr>
        <p:txBody>
          <a:bodyPr wrap="square" rtlCol="0">
            <a:spAutoFit/>
          </a:bodyPr>
          <a:lstStyle/>
          <a:p>
            <a:pPr algn="ctr"/>
            <a:r>
              <a:rPr lang="en-US" sz="2200" b="1" cap="all" dirty="0" err="1">
                <a:solidFill>
                  <a:prstClr val="white"/>
                </a:solidFill>
              </a:rPr>
              <a:t>Webcenter</a:t>
            </a:r>
            <a:r>
              <a:rPr lang="en-US" sz="2200" b="1" cap="all" dirty="0">
                <a:solidFill>
                  <a:prstClr val="white"/>
                </a:solidFill>
              </a:rPr>
              <a:t> Online Resources</a:t>
            </a:r>
          </a:p>
        </p:txBody>
      </p:sp>
      <p:grpSp>
        <p:nvGrpSpPr>
          <p:cNvPr id="58" name="Group 57"/>
          <p:cNvGrpSpPr/>
          <p:nvPr/>
        </p:nvGrpSpPr>
        <p:grpSpPr>
          <a:xfrm>
            <a:off x="838200" y="1283320"/>
            <a:ext cx="2209800" cy="1210742"/>
            <a:chOff x="-76200" y="1283320"/>
            <a:chExt cx="2209800" cy="1210742"/>
          </a:xfrm>
        </p:grpSpPr>
        <p:sp>
          <p:nvSpPr>
            <p:cNvPr id="30" name="Rectangle 29"/>
            <p:cNvSpPr/>
            <p:nvPr/>
          </p:nvSpPr>
          <p:spPr>
            <a:xfrm>
              <a:off x="-76200" y="2032397"/>
              <a:ext cx="2209800" cy="461665"/>
            </a:xfrm>
            <a:prstGeom prst="rect">
              <a:avLst/>
            </a:prstGeom>
          </p:spPr>
          <p:txBody>
            <a:bodyPr wrap="square">
              <a:spAutoFit/>
            </a:bodyPr>
            <a:lstStyle/>
            <a:p>
              <a:pPr algn="ctr">
                <a:spcAft>
                  <a:spcPts val="1200"/>
                </a:spcAft>
              </a:pPr>
              <a:r>
                <a:rPr lang="en-US" sz="1400" b="1" cap="all" dirty="0">
                  <a:solidFill>
                    <a:prstClr val="white"/>
                  </a:solidFill>
                </a:rPr>
                <a:t>YouTube</a:t>
              </a:r>
              <a:r>
                <a:rPr lang="en-US" sz="1400" dirty="0">
                  <a:solidFill>
                    <a:prstClr val="white"/>
                  </a:solidFill>
                </a:rPr>
                <a:t> </a:t>
              </a:r>
              <a:r>
                <a:rPr lang="en-US" sz="1000" dirty="0">
                  <a:solidFill>
                    <a:prstClr val="white"/>
                  </a:solidFill>
                </a:rPr>
                <a:t>(Distributor</a:t>
              </a:r>
              <a:r>
                <a:rPr lang="en-US" sz="1000" dirty="0">
                  <a:solidFill>
                    <a:prstClr val="black"/>
                  </a:solidFill>
                </a:rPr>
                <a:t>)</a:t>
              </a:r>
              <a:br>
                <a:rPr lang="en-US" sz="1000" dirty="0">
                  <a:solidFill>
                    <a:prstClr val="black"/>
                  </a:solidFill>
                </a:rPr>
              </a:br>
              <a:r>
                <a:rPr lang="en-US" sz="1000" dirty="0">
                  <a:solidFill>
                    <a:srgbClr val="00B0F0"/>
                  </a:solidFill>
                </a:rPr>
                <a:t>www.youtube.com/user/officialmawc</a:t>
              </a:r>
            </a:p>
          </p:txBody>
        </p:sp>
        <p:pic>
          <p:nvPicPr>
            <p:cNvPr id="42" name="Picture 4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83943" y="1283320"/>
              <a:ext cx="730404" cy="730404"/>
            </a:xfrm>
            <a:prstGeom prst="rect">
              <a:avLst/>
            </a:prstGeom>
          </p:spPr>
        </p:pic>
      </p:grpSp>
      <p:grpSp>
        <p:nvGrpSpPr>
          <p:cNvPr id="57" name="Group 56"/>
          <p:cNvGrpSpPr/>
          <p:nvPr/>
        </p:nvGrpSpPr>
        <p:grpSpPr>
          <a:xfrm>
            <a:off x="3390900" y="1391116"/>
            <a:ext cx="2232102" cy="1256834"/>
            <a:chOff x="1714500" y="1391116"/>
            <a:chExt cx="2232102" cy="1256834"/>
          </a:xfrm>
        </p:grpSpPr>
        <p:sp>
          <p:nvSpPr>
            <p:cNvPr id="31" name="Rectangle 30"/>
            <p:cNvSpPr/>
            <p:nvPr/>
          </p:nvSpPr>
          <p:spPr>
            <a:xfrm>
              <a:off x="1714500" y="2032397"/>
              <a:ext cx="2232102" cy="615553"/>
            </a:xfrm>
            <a:prstGeom prst="rect">
              <a:avLst/>
            </a:prstGeom>
          </p:spPr>
          <p:txBody>
            <a:bodyPr wrap="square">
              <a:spAutoFit/>
            </a:bodyPr>
            <a:lstStyle/>
            <a:p>
              <a:pPr algn="ctr"/>
              <a:r>
                <a:rPr lang="en-US" sz="1400" b="1" cap="all" dirty="0">
                  <a:solidFill>
                    <a:prstClr val="white"/>
                  </a:solidFill>
                </a:rPr>
                <a:t>Getting Started Guide</a:t>
              </a:r>
              <a:r>
                <a:rPr lang="en-US" sz="1400" dirty="0">
                  <a:solidFill>
                    <a:prstClr val="black"/>
                  </a:solidFill>
                </a:rPr>
                <a:t/>
              </a:r>
              <a:br>
                <a:rPr lang="en-US" sz="1400" dirty="0">
                  <a:solidFill>
                    <a:prstClr val="black"/>
                  </a:solidFill>
                </a:rPr>
              </a:br>
              <a:r>
                <a:rPr lang="en-US" sz="1000" dirty="0">
                  <a:solidFill>
                    <a:srgbClr val="00B0F0"/>
                  </a:solidFill>
                </a:rPr>
                <a:t>www.unfranchisetraining.com </a:t>
              </a:r>
              <a:br>
                <a:rPr lang="en-US" sz="1000" dirty="0">
                  <a:solidFill>
                    <a:srgbClr val="00B0F0"/>
                  </a:solidFill>
                </a:rPr>
              </a:br>
              <a:endParaRPr lang="en-US" sz="1000" dirty="0">
                <a:solidFill>
                  <a:srgbClr val="00B0F0"/>
                </a:solidFill>
              </a:endParaRPr>
            </a:p>
          </p:txBody>
        </p:sp>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14600" y="1391116"/>
              <a:ext cx="647234" cy="647234"/>
            </a:xfrm>
            <a:prstGeom prst="rect">
              <a:avLst/>
            </a:prstGeom>
          </p:spPr>
        </p:pic>
      </p:grpSp>
      <p:sp>
        <p:nvSpPr>
          <p:cNvPr id="32" name="Rectangle 31"/>
          <p:cNvSpPr/>
          <p:nvPr/>
        </p:nvSpPr>
        <p:spPr>
          <a:xfrm>
            <a:off x="5715000" y="1432981"/>
            <a:ext cx="2590800" cy="1138773"/>
          </a:xfrm>
          <a:prstGeom prst="rect">
            <a:avLst/>
          </a:prstGeom>
        </p:spPr>
        <p:txBody>
          <a:bodyPr wrap="square">
            <a:spAutoFit/>
          </a:bodyPr>
          <a:lstStyle/>
          <a:p>
            <a:pPr algn="ctr"/>
            <a:r>
              <a:rPr lang="en-US" sz="1400" b="1" cap="all" dirty="0">
                <a:solidFill>
                  <a:prstClr val="white"/>
                </a:solidFill>
              </a:rPr>
              <a:t>Unlimited Access Tech Support </a:t>
            </a:r>
          </a:p>
          <a:p>
            <a:pPr marL="0" lvl="1" algn="ctr"/>
            <a:r>
              <a:rPr lang="en-US" sz="1000" dirty="0">
                <a:solidFill>
                  <a:srgbClr val="00B0F0"/>
                </a:solidFill>
              </a:rPr>
              <a:t>help@mawebcenters.com</a:t>
            </a:r>
            <a:endParaRPr lang="en-US" sz="1000" b="1" dirty="0">
              <a:solidFill>
                <a:srgbClr val="00B0F0"/>
              </a:solidFill>
            </a:endParaRPr>
          </a:p>
          <a:p>
            <a:pPr marL="0" lvl="1" algn="ctr"/>
            <a:r>
              <a:rPr lang="en-US" sz="1000" dirty="0">
                <a:solidFill>
                  <a:srgbClr val="00B0F0"/>
                </a:solidFill>
              </a:rPr>
              <a:t>(p) 1-866-WEB-HELP </a:t>
            </a:r>
          </a:p>
          <a:p>
            <a:pPr marL="0" lvl="1" algn="ctr"/>
            <a:r>
              <a:rPr lang="en-US" sz="1000" dirty="0">
                <a:solidFill>
                  <a:srgbClr val="00B0F0"/>
                </a:solidFill>
              </a:rPr>
              <a:t>(f)1-800-933-1050</a:t>
            </a:r>
            <a:endParaRPr lang="en-US" sz="1000" b="1" dirty="0">
              <a:solidFill>
                <a:srgbClr val="00B0F0"/>
              </a:solidFill>
            </a:endParaRPr>
          </a:p>
          <a:p>
            <a:pPr marL="0" lvl="1" algn="ctr"/>
            <a:r>
              <a:rPr lang="en-US" sz="1000" dirty="0">
                <a:solidFill>
                  <a:srgbClr val="00B0F0"/>
                </a:solidFill>
              </a:rPr>
              <a:t>Live Chat Support</a:t>
            </a:r>
            <a:r>
              <a:rPr lang="en-US" sz="1000" b="1" dirty="0">
                <a:solidFill>
                  <a:srgbClr val="00B0F0"/>
                </a:solidFill>
              </a:rPr>
              <a:t> </a:t>
            </a:r>
            <a:r>
              <a:rPr lang="en-US" sz="1000" dirty="0">
                <a:solidFill>
                  <a:srgbClr val="00B0F0"/>
                </a:solidFill>
              </a:rPr>
              <a:t>24/7</a:t>
            </a:r>
          </a:p>
        </p:txBody>
      </p:sp>
      <p:grpSp>
        <p:nvGrpSpPr>
          <p:cNvPr id="59" name="Group 58"/>
          <p:cNvGrpSpPr/>
          <p:nvPr/>
        </p:nvGrpSpPr>
        <p:grpSpPr>
          <a:xfrm>
            <a:off x="882803" y="3181352"/>
            <a:ext cx="2165198" cy="1109547"/>
            <a:chOff x="0" y="3181350"/>
            <a:chExt cx="2165198" cy="1109547"/>
          </a:xfrm>
        </p:grpSpPr>
        <p:sp>
          <p:nvSpPr>
            <p:cNvPr id="35" name="Rectangle 34"/>
            <p:cNvSpPr/>
            <p:nvPr/>
          </p:nvSpPr>
          <p:spPr>
            <a:xfrm>
              <a:off x="0" y="3829232"/>
              <a:ext cx="2165198" cy="461665"/>
            </a:xfrm>
            <a:prstGeom prst="rect">
              <a:avLst/>
            </a:prstGeom>
          </p:spPr>
          <p:txBody>
            <a:bodyPr wrap="square">
              <a:spAutoFit/>
            </a:bodyPr>
            <a:lstStyle/>
            <a:p>
              <a:pPr algn="ctr">
                <a:spcAft>
                  <a:spcPts val="1200"/>
                </a:spcAft>
              </a:pPr>
              <a:r>
                <a:rPr lang="en-US" sz="1400" b="1" cap="all" dirty="0">
                  <a:solidFill>
                    <a:prstClr val="white"/>
                  </a:solidFill>
                </a:rPr>
                <a:t>90 Day Fast Track Guide</a:t>
              </a:r>
              <a:br>
                <a:rPr lang="en-US" sz="1400" b="1" cap="all" dirty="0">
                  <a:solidFill>
                    <a:prstClr val="white"/>
                  </a:solidFill>
                </a:rPr>
              </a:br>
              <a:r>
                <a:rPr lang="en-US" sz="1000" dirty="0">
                  <a:solidFill>
                    <a:srgbClr val="00B0F0"/>
                  </a:solidFill>
                </a:rPr>
                <a:t>www.unfranchisetraining.com</a:t>
              </a:r>
            </a:p>
          </p:txBody>
        </p:sp>
        <p:pic>
          <p:nvPicPr>
            <p:cNvPr id="46" name="Picture 45"/>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5540" y="3181350"/>
              <a:ext cx="633758" cy="527306"/>
            </a:xfrm>
            <a:prstGeom prst="rect">
              <a:avLst/>
            </a:prstGeom>
          </p:spPr>
        </p:pic>
      </p:grpSp>
      <p:grpSp>
        <p:nvGrpSpPr>
          <p:cNvPr id="60" name="Group 59"/>
          <p:cNvGrpSpPr/>
          <p:nvPr/>
        </p:nvGrpSpPr>
        <p:grpSpPr>
          <a:xfrm>
            <a:off x="3390900" y="2975052"/>
            <a:ext cx="2209800" cy="1501698"/>
            <a:chOff x="1714500" y="2975052"/>
            <a:chExt cx="2209800" cy="1501698"/>
          </a:xfrm>
        </p:grpSpPr>
        <p:sp>
          <p:nvSpPr>
            <p:cNvPr id="36" name="Rectangle 35"/>
            <p:cNvSpPr/>
            <p:nvPr/>
          </p:nvSpPr>
          <p:spPr>
            <a:xfrm>
              <a:off x="1714500" y="3799642"/>
              <a:ext cx="2209800" cy="677108"/>
            </a:xfrm>
            <a:prstGeom prst="rect">
              <a:avLst/>
            </a:prstGeom>
          </p:spPr>
          <p:txBody>
            <a:bodyPr wrap="square">
              <a:spAutoFit/>
            </a:bodyPr>
            <a:lstStyle/>
            <a:p>
              <a:pPr algn="ctr">
                <a:spcAft>
                  <a:spcPts val="1200"/>
                </a:spcAft>
              </a:pPr>
              <a:r>
                <a:rPr lang="en-US" sz="1400" b="1" cap="all" dirty="0">
                  <a:solidFill>
                    <a:prstClr val="white"/>
                  </a:solidFill>
                </a:rPr>
                <a:t>Unlimited Access Sales Support</a:t>
              </a:r>
              <a:br>
                <a:rPr lang="en-US" sz="1400" b="1" cap="all" dirty="0">
                  <a:solidFill>
                    <a:prstClr val="white"/>
                  </a:solidFill>
                </a:rPr>
              </a:br>
              <a:r>
                <a:rPr lang="en-US" sz="1000" dirty="0">
                  <a:solidFill>
                    <a:srgbClr val="00B0F0"/>
                  </a:solidFill>
                </a:rPr>
                <a:t>866-287-8121</a:t>
              </a:r>
            </a:p>
          </p:txBody>
        </p:sp>
        <p:pic>
          <p:nvPicPr>
            <p:cNvPr id="47" name="Picture 46"/>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84502" y="2975052"/>
              <a:ext cx="892098" cy="892098"/>
            </a:xfrm>
            <a:prstGeom prst="rect">
              <a:avLst/>
            </a:prstGeom>
          </p:spPr>
        </p:pic>
      </p:grpSp>
      <p:grpSp>
        <p:nvGrpSpPr>
          <p:cNvPr id="61" name="Group 60"/>
          <p:cNvGrpSpPr/>
          <p:nvPr/>
        </p:nvGrpSpPr>
        <p:grpSpPr>
          <a:xfrm>
            <a:off x="5943600" y="2975052"/>
            <a:ext cx="2286000" cy="1744344"/>
            <a:chOff x="3419475" y="2963901"/>
            <a:chExt cx="2286000" cy="1744344"/>
          </a:xfrm>
        </p:grpSpPr>
        <p:sp>
          <p:nvSpPr>
            <p:cNvPr id="38" name="Rectangle 37"/>
            <p:cNvSpPr/>
            <p:nvPr/>
          </p:nvSpPr>
          <p:spPr>
            <a:xfrm>
              <a:off x="3419475" y="3754138"/>
              <a:ext cx="2286000" cy="954107"/>
            </a:xfrm>
            <a:prstGeom prst="rect">
              <a:avLst/>
            </a:prstGeom>
          </p:spPr>
          <p:txBody>
            <a:bodyPr wrap="square">
              <a:spAutoFit/>
            </a:bodyPr>
            <a:lstStyle/>
            <a:p>
              <a:pPr algn="ctr"/>
              <a:r>
                <a:rPr lang="en-US" sz="1400" b="1" cap="all" dirty="0">
                  <a:solidFill>
                    <a:prstClr val="white"/>
                  </a:solidFill>
                </a:rPr>
                <a:t>Brochures, Product Cards, Flash Drive etc. available in your </a:t>
              </a:r>
              <a:r>
                <a:rPr lang="en-US" sz="1400" b="1" cap="all" dirty="0" err="1">
                  <a:solidFill>
                    <a:prstClr val="white"/>
                  </a:solidFill>
                </a:rPr>
                <a:t>WebCenter</a:t>
              </a:r>
              <a:endParaRPr lang="en-US" sz="1400" b="1" cap="all" dirty="0">
                <a:solidFill>
                  <a:prstClr val="white"/>
                </a:solidFill>
              </a:endParaRPr>
            </a:p>
          </p:txBody>
        </p:sp>
        <p:pic>
          <p:nvPicPr>
            <p:cNvPr id="48" name="Picture 47"/>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26079" y="2963901"/>
              <a:ext cx="674649" cy="674649"/>
            </a:xfrm>
            <a:prstGeom prst="rect">
              <a:avLst/>
            </a:prstGeom>
          </p:spPr>
        </p:pic>
      </p:grpSp>
      <p:cxnSp>
        <p:nvCxnSpPr>
          <p:cNvPr id="27" name="Straight Connector 26"/>
          <p:cNvCxnSpPr/>
          <p:nvPr/>
        </p:nvCxnSpPr>
        <p:spPr>
          <a:xfrm flipH="1">
            <a:off x="1066808" y="2724154"/>
            <a:ext cx="6934199" cy="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95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 name="Pentagon 7"/>
          <p:cNvSpPr/>
          <p:nvPr/>
        </p:nvSpPr>
        <p:spPr>
          <a:xfrm flipH="1">
            <a:off x="1219200" y="2876550"/>
            <a:ext cx="3200400" cy="838200"/>
          </a:xfrm>
          <a:prstGeom prst="homePlat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dirty="0">
                <a:solidFill>
                  <a:prstClr val="white"/>
                </a:solidFill>
              </a:rPr>
              <a:t>BV</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7500" r="20278"/>
          <a:stretch/>
        </p:blipFill>
        <p:spPr>
          <a:xfrm>
            <a:off x="4368800" y="0"/>
            <a:ext cx="4775200" cy="5143500"/>
          </a:xfrm>
          <a:prstGeom prst="rect">
            <a:avLst/>
          </a:prstGeom>
          <a:effectLst>
            <a:innerShdw blurRad="63500" dist="50800" dir="10800000">
              <a:prstClr val="black">
                <a:alpha val="50000"/>
              </a:prstClr>
            </a:innerShdw>
          </a:effectLst>
        </p:spPr>
      </p:pic>
      <p:sp>
        <p:nvSpPr>
          <p:cNvPr id="7" name="Pentagon 6"/>
          <p:cNvSpPr/>
          <p:nvPr/>
        </p:nvSpPr>
        <p:spPr>
          <a:xfrm>
            <a:off x="0" y="1885950"/>
            <a:ext cx="3200400" cy="838200"/>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dirty="0">
                <a:solidFill>
                  <a:prstClr val="white"/>
                </a:solidFill>
              </a:rPr>
              <a:t>Retail Profit</a:t>
            </a:r>
          </a:p>
        </p:txBody>
      </p:sp>
      <p:sp>
        <p:nvSpPr>
          <p:cNvPr id="9" name="Pentagon 8"/>
          <p:cNvSpPr/>
          <p:nvPr/>
        </p:nvSpPr>
        <p:spPr>
          <a:xfrm>
            <a:off x="0" y="3867150"/>
            <a:ext cx="3200400" cy="838200"/>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dirty="0">
                <a:solidFill>
                  <a:prstClr val="white"/>
                </a:solidFill>
              </a:rPr>
              <a:t>Growth Potential</a:t>
            </a:r>
          </a:p>
        </p:txBody>
      </p:sp>
      <p:sp>
        <p:nvSpPr>
          <p:cNvPr id="10" name="Rectangle 9"/>
          <p:cNvSpPr/>
          <p:nvPr/>
        </p:nvSpPr>
        <p:spPr>
          <a:xfrm>
            <a:off x="759022" y="597755"/>
            <a:ext cx="3127178" cy="830997"/>
          </a:xfrm>
          <a:prstGeom prst="rect">
            <a:avLst/>
          </a:prstGeom>
        </p:spPr>
        <p:txBody>
          <a:bodyPr wrap="square">
            <a:spAutoFit/>
          </a:bodyPr>
          <a:lstStyle/>
          <a:p>
            <a:pPr algn="ctr"/>
            <a:r>
              <a:rPr lang="en-US" sz="2400" b="1" cap="all" dirty="0">
                <a:solidFill>
                  <a:prstClr val="white"/>
                </a:solidFill>
              </a:rPr>
              <a:t>Let’s take a look at earning potential</a:t>
            </a:r>
          </a:p>
        </p:txBody>
      </p:sp>
    </p:spTree>
    <p:extLst>
      <p:ext uri="{BB962C8B-B14F-4D97-AF65-F5344CB8AC3E}">
        <p14:creationId xmlns:p14="http://schemas.microsoft.com/office/powerpoint/2010/main" val="415055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0" y="-19050"/>
            <a:ext cx="9144000" cy="1261884"/>
          </a:xfrm>
          <a:prstGeom prst="rect">
            <a:avLst/>
          </a:prstGeom>
          <a:solidFill>
            <a:schemeClr val="tx1">
              <a:lumMod val="75000"/>
              <a:lumOff val="25000"/>
            </a:schemeClr>
          </a:solidFill>
        </p:spPr>
        <p:txBody>
          <a:bodyPr wrap="square">
            <a:spAutoFit/>
          </a:bodyPr>
          <a:lstStyle/>
          <a:p>
            <a:pPr algn="ctr"/>
            <a:endParaRPr lang="en-US" b="1" cap="all" dirty="0">
              <a:solidFill>
                <a:srgbClr val="00B0F0"/>
              </a:solidFill>
            </a:endParaRPr>
          </a:p>
          <a:p>
            <a:pPr algn="ctr"/>
            <a:r>
              <a:rPr lang="en-US" sz="2200" b="1" cap="all" dirty="0">
                <a:solidFill>
                  <a:srgbClr val="00B0F0"/>
                </a:solidFill>
              </a:rPr>
              <a:t>Become a WebCenter Owner</a:t>
            </a:r>
            <a:r>
              <a:rPr lang="en-US" sz="2200" b="1" cap="all" dirty="0">
                <a:solidFill>
                  <a:srgbClr val="00B0F0"/>
                </a:solidFill>
              </a:rPr>
              <a:t>!</a:t>
            </a:r>
            <a:endParaRPr lang="en-US" sz="2200" b="1" cap="all" dirty="0">
              <a:solidFill>
                <a:srgbClr val="00B0F0"/>
              </a:solidFill>
            </a:endParaRPr>
          </a:p>
          <a:p>
            <a:pPr algn="ctr"/>
            <a:r>
              <a:rPr lang="en-US" dirty="0">
                <a:solidFill>
                  <a:prstClr val="white"/>
                </a:solidFill>
              </a:rPr>
              <a:t>Login to your U</a:t>
            </a:r>
            <a:r>
              <a:rPr lang="en-US" dirty="0">
                <a:solidFill>
                  <a:prstClr val="white"/>
                </a:solidFill>
              </a:rPr>
              <a:t>nFranchise </a:t>
            </a:r>
            <a:r>
              <a:rPr lang="en-US" dirty="0">
                <a:solidFill>
                  <a:prstClr val="white"/>
                </a:solidFill>
              </a:rPr>
              <a:t>and select "Order Products“ Enter in Code</a:t>
            </a:r>
          </a:p>
          <a:p>
            <a:pPr algn="ctr"/>
            <a:endParaRPr lang="en-US" dirty="0">
              <a:solidFill>
                <a:prstClr val="white"/>
              </a:solidFill>
            </a:endParaRPr>
          </a:p>
        </p:txBody>
      </p:sp>
      <p:grpSp>
        <p:nvGrpSpPr>
          <p:cNvPr id="5" name="Group 4"/>
          <p:cNvGrpSpPr/>
          <p:nvPr/>
        </p:nvGrpSpPr>
        <p:grpSpPr>
          <a:xfrm>
            <a:off x="0" y="1188378"/>
            <a:ext cx="9144000" cy="3955122"/>
            <a:chOff x="0" y="1352550"/>
            <a:chExt cx="9002248" cy="3790950"/>
          </a:xfrm>
        </p:grpSpPr>
        <p:sp>
          <p:nvSpPr>
            <p:cNvPr id="6" name="Rectangle 5"/>
            <p:cNvSpPr/>
            <p:nvPr/>
          </p:nvSpPr>
          <p:spPr>
            <a:xfrm>
              <a:off x="0" y="1352550"/>
              <a:ext cx="4501124" cy="37909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rPr>
                <a:t/>
              </a:r>
              <a:br>
                <a:rPr lang="en-US" sz="2200" b="1" dirty="0">
                  <a:solidFill>
                    <a:prstClr val="white"/>
                  </a:solidFill>
                </a:rPr>
              </a:br>
              <a:r>
                <a:rPr lang="en-US" sz="2200" b="1" dirty="0">
                  <a:solidFill>
                    <a:prstClr val="white"/>
                  </a:solidFill>
                </a:rPr>
                <a:t>Purchase a WebCenter</a:t>
              </a:r>
              <a:endParaRPr lang="en-US" sz="2200" dirty="0">
                <a:solidFill>
                  <a:prstClr val="white"/>
                </a:solidFill>
              </a:endParaRPr>
            </a:p>
            <a:p>
              <a:pPr marL="230188" lvl="1"/>
              <a:endParaRPr lang="en-US" dirty="0">
                <a:solidFill>
                  <a:prstClr val="white"/>
                </a:solidFill>
              </a:endParaRPr>
            </a:p>
            <a:p>
              <a:pPr marL="687388" lvl="2"/>
              <a:r>
                <a:rPr lang="en-US" altLang="zh-TW" dirty="0">
                  <a:solidFill>
                    <a:prstClr val="white"/>
                  </a:solidFill>
                </a:rPr>
                <a:t>HK</a:t>
              </a:r>
              <a:r>
                <a:rPr lang="en-US" dirty="0">
                  <a:solidFill>
                    <a:prstClr val="white"/>
                  </a:solidFill>
                </a:rPr>
                <a:t> code:HK6040 Cost: HK$2,730</a:t>
              </a:r>
            </a:p>
            <a:p>
              <a:pPr marL="687388" lvl="2"/>
              <a:r>
                <a:rPr lang="en-US" dirty="0">
                  <a:solidFill>
                    <a:prstClr val="white"/>
                  </a:solidFill>
                </a:rPr>
                <a:t> </a:t>
              </a:r>
              <a:r>
                <a:rPr lang="en-US" dirty="0">
                  <a:solidFill>
                    <a:prstClr val="white"/>
                  </a:solidFill>
                </a:rPr>
                <a:t>/ </a:t>
              </a:r>
              <a:r>
                <a:rPr lang="en-US" dirty="0">
                  <a:solidFill>
                    <a:prstClr val="white"/>
                  </a:solidFill>
                </a:rPr>
                <a:t>BV</a:t>
              </a:r>
              <a:r>
                <a:rPr lang="en-US" dirty="0">
                  <a:solidFill>
                    <a:prstClr val="white"/>
                  </a:solidFill>
                </a:rPr>
                <a:t>: 300 </a:t>
              </a:r>
            </a:p>
            <a:p>
              <a:pPr marL="230188" lvl="1"/>
              <a:endParaRPr lang="en-US" dirty="0">
                <a:solidFill>
                  <a:prstClr val="white"/>
                </a:solidFill>
              </a:endParaRPr>
            </a:p>
            <a:p>
              <a:pPr algn="ctr"/>
              <a:endParaRPr lang="en-US" sz="1400" dirty="0">
                <a:solidFill>
                  <a:prstClr val="black">
                    <a:lumMod val="85000"/>
                    <a:lumOff val="15000"/>
                  </a:prstClr>
                </a:solidFill>
              </a:endParaRPr>
            </a:p>
          </p:txBody>
        </p:sp>
        <p:sp>
          <p:nvSpPr>
            <p:cNvPr id="7" name="Rectangle 6"/>
            <p:cNvSpPr/>
            <p:nvPr/>
          </p:nvSpPr>
          <p:spPr>
            <a:xfrm>
              <a:off x="4501124" y="1352550"/>
              <a:ext cx="4501124" cy="37909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rPr>
                <a:t>WebCenter Reactivation</a:t>
              </a:r>
              <a:endParaRPr lang="en-US" sz="2200" dirty="0">
                <a:solidFill>
                  <a:prstClr val="white"/>
                </a:solidFill>
              </a:endParaRPr>
            </a:p>
            <a:p>
              <a:pPr lvl="1"/>
              <a:endParaRPr lang="en-US" dirty="0">
                <a:solidFill>
                  <a:prstClr val="white"/>
                </a:solidFill>
              </a:endParaRPr>
            </a:p>
            <a:p>
              <a:pPr lvl="2"/>
              <a:r>
                <a:rPr lang="en-US" altLang="zh-TW" dirty="0">
                  <a:solidFill>
                    <a:prstClr val="white"/>
                  </a:solidFill>
                </a:rPr>
                <a:t>HK</a:t>
              </a:r>
              <a:r>
                <a:rPr lang="zh-TW" altLang="en-US" dirty="0">
                  <a:solidFill>
                    <a:prstClr val="white"/>
                  </a:solidFill>
                </a:rPr>
                <a:t> </a:t>
              </a:r>
              <a:r>
                <a:rPr lang="en-US" dirty="0">
                  <a:solidFill>
                    <a:prstClr val="white"/>
                  </a:solidFill>
                </a:rPr>
                <a:t>code</a:t>
              </a:r>
              <a:r>
                <a:rPr lang="en-US" dirty="0">
                  <a:solidFill>
                    <a:prstClr val="white"/>
                  </a:solidFill>
                </a:rPr>
                <a:t>: HK6040RA </a:t>
              </a:r>
              <a:r>
                <a:rPr lang="zh-TW" altLang="en-US" dirty="0">
                  <a:solidFill>
                    <a:prstClr val="white"/>
                  </a:solidFill>
                </a:rPr>
                <a:t> </a:t>
              </a:r>
              <a:r>
                <a:rPr lang="en-US" altLang="zh-TW">
                  <a:solidFill>
                    <a:prstClr val="white"/>
                  </a:solidFill>
                </a:rPr>
                <a:t>Cost: HK$1,170</a:t>
              </a:r>
              <a:r>
                <a:rPr lang="en-US">
                  <a:solidFill>
                    <a:prstClr val="white"/>
                  </a:solidFill>
                </a:rPr>
                <a:t> </a:t>
              </a:r>
              <a:r>
                <a:rPr lang="en-US" dirty="0">
                  <a:solidFill>
                    <a:prstClr val="white"/>
                  </a:solidFill>
                </a:rPr>
                <a:t>/ </a:t>
              </a:r>
              <a:r>
                <a:rPr lang="en-US" dirty="0">
                  <a:solidFill>
                    <a:prstClr val="white"/>
                  </a:solidFill>
                </a:rPr>
                <a:t>BV</a:t>
              </a:r>
              <a:r>
                <a:rPr lang="en-US" dirty="0">
                  <a:solidFill>
                    <a:prstClr val="white"/>
                  </a:solidFill>
                </a:rPr>
                <a:t>: None </a:t>
              </a:r>
            </a:p>
            <a:p>
              <a:pPr lvl="2"/>
              <a:endParaRPr lang="en-US" dirty="0">
                <a:solidFill>
                  <a:prstClr val="white"/>
                </a:solidFill>
              </a:endParaRPr>
            </a:p>
          </p:txBody>
        </p:sp>
      </p:grpSp>
    </p:spTree>
    <p:extLst>
      <p:ext uri="{BB962C8B-B14F-4D97-AF65-F5344CB8AC3E}">
        <p14:creationId xmlns:p14="http://schemas.microsoft.com/office/powerpoint/2010/main" val="201777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0"/>
            <a:ext cx="4724400" cy="51435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419600" y="742954"/>
            <a:ext cx="4724400" cy="954107"/>
          </a:xfrm>
          <a:prstGeom prst="rect">
            <a:avLst/>
          </a:prstGeom>
        </p:spPr>
        <p:txBody>
          <a:bodyPr wrap="square">
            <a:spAutoFit/>
          </a:bodyPr>
          <a:lstStyle/>
          <a:p>
            <a:pPr algn="ctr"/>
            <a:r>
              <a:rPr lang="en-US" sz="2000" b="1" dirty="0">
                <a:solidFill>
                  <a:prstClr val="white"/>
                </a:solidFill>
              </a:rPr>
              <a:t>Get a New Business Partner Started!</a:t>
            </a:r>
            <a:br>
              <a:rPr lang="en-US" sz="2000" b="1" dirty="0">
                <a:solidFill>
                  <a:prstClr val="white"/>
                </a:solidFill>
              </a:rPr>
            </a:br>
            <a:r>
              <a:rPr lang="en-US" sz="3600" b="1" dirty="0">
                <a:solidFill>
                  <a:prstClr val="white"/>
                </a:solidFill>
              </a:rPr>
              <a:t>HK$3,237</a:t>
            </a:r>
            <a:endParaRPr lang="en-US" sz="3600" b="1" dirty="0">
              <a:solidFill>
                <a:prstClr val="white"/>
              </a:solidFill>
            </a:endParaRPr>
          </a:p>
        </p:txBody>
      </p:sp>
      <p:sp>
        <p:nvSpPr>
          <p:cNvPr id="6" name="Rectangle 5"/>
          <p:cNvSpPr/>
          <p:nvPr/>
        </p:nvSpPr>
        <p:spPr>
          <a:xfrm>
            <a:off x="4800600" y="2140629"/>
            <a:ext cx="4038600" cy="2492990"/>
          </a:xfrm>
          <a:prstGeom prst="rect">
            <a:avLst/>
          </a:prstGeom>
        </p:spPr>
        <p:txBody>
          <a:bodyPr wrap="square">
            <a:spAutoFit/>
          </a:bodyPr>
          <a:lstStyle/>
          <a:p>
            <a:pPr marL="342900" indent="-342900">
              <a:spcAft>
                <a:spcPts val="1200"/>
              </a:spcAft>
              <a:buFont typeface="Courier New" panose="02070309020205020404" pitchFamily="49" charset="0"/>
              <a:buChar char="o"/>
            </a:pPr>
            <a:r>
              <a:rPr lang="en-US" dirty="0">
                <a:solidFill>
                  <a:prstClr val="white"/>
                </a:solidFill>
              </a:rPr>
              <a:t>Master </a:t>
            </a:r>
            <a:r>
              <a:rPr lang="en-US" dirty="0" err="1">
                <a:solidFill>
                  <a:prstClr val="white"/>
                </a:solidFill>
              </a:rPr>
              <a:t>UnFranchise</a:t>
            </a:r>
            <a:r>
              <a:rPr lang="en-US" dirty="0">
                <a:solidFill>
                  <a:prstClr val="white"/>
                </a:solidFill>
              </a:rPr>
              <a:t> Business </a:t>
            </a:r>
            <a:br>
              <a:rPr lang="en-US" dirty="0">
                <a:solidFill>
                  <a:prstClr val="white"/>
                </a:solidFill>
              </a:rPr>
            </a:br>
            <a:r>
              <a:rPr lang="en-US" dirty="0">
                <a:solidFill>
                  <a:prstClr val="white"/>
                </a:solidFill>
              </a:rPr>
              <a:t>(300 BV &amp; 3 BDCs)</a:t>
            </a:r>
          </a:p>
          <a:p>
            <a:pPr marL="342900" indent="-342900">
              <a:spcAft>
                <a:spcPts val="1200"/>
              </a:spcAft>
              <a:buFont typeface="Courier New" panose="02070309020205020404" pitchFamily="49" charset="0"/>
              <a:buChar char="o"/>
            </a:pPr>
            <a:r>
              <a:rPr lang="en-US" dirty="0">
                <a:solidFill>
                  <a:prstClr val="white"/>
                </a:solidFill>
              </a:rPr>
              <a:t>Independent </a:t>
            </a:r>
            <a:r>
              <a:rPr lang="en-US" dirty="0">
                <a:solidFill>
                  <a:prstClr val="white"/>
                </a:solidFill>
              </a:rPr>
              <a:t>UFO </a:t>
            </a:r>
            <a:r>
              <a:rPr lang="en-US" dirty="0">
                <a:solidFill>
                  <a:prstClr val="white"/>
                </a:solidFill>
              </a:rPr>
              <a:t>Subscription Kit</a:t>
            </a:r>
          </a:p>
          <a:p>
            <a:pPr marL="342900" indent="-342900">
              <a:spcAft>
                <a:spcPts val="1200"/>
              </a:spcAft>
              <a:buFont typeface="Courier New" panose="02070309020205020404" pitchFamily="49" charset="0"/>
              <a:buChar char="o"/>
            </a:pPr>
            <a:r>
              <a:rPr lang="en-US" dirty="0">
                <a:solidFill>
                  <a:prstClr val="white"/>
                </a:solidFill>
              </a:rPr>
              <a:t>Business Building Materials </a:t>
            </a:r>
          </a:p>
          <a:p>
            <a:pPr marL="342900" indent="-342900">
              <a:spcAft>
                <a:spcPts val="1200"/>
              </a:spcAft>
              <a:buFont typeface="Courier New" panose="02070309020205020404" pitchFamily="49" charset="0"/>
              <a:buChar char="o"/>
            </a:pPr>
            <a:r>
              <a:rPr lang="en-US" dirty="0" err="1">
                <a:solidFill>
                  <a:prstClr val="white"/>
                </a:solidFill>
              </a:rPr>
              <a:t>maWebCenter</a:t>
            </a:r>
            <a:r>
              <a:rPr lang="en-US" dirty="0">
                <a:solidFill>
                  <a:prstClr val="white"/>
                </a:solidFill>
              </a:rPr>
              <a:t> </a:t>
            </a:r>
            <a:r>
              <a:rPr lang="en-US" dirty="0">
                <a:solidFill>
                  <a:prstClr val="white"/>
                </a:solidFill>
              </a:rPr>
              <a:t>backed </a:t>
            </a:r>
            <a:r>
              <a:rPr lang="en-US" dirty="0">
                <a:solidFill>
                  <a:prstClr val="white"/>
                </a:solidFill>
              </a:rPr>
              <a:t>by maWebCenters Teams of Professionals</a:t>
            </a:r>
          </a:p>
        </p:txBody>
      </p:sp>
      <p:pic>
        <p:nvPicPr>
          <p:cNvPr id="7" name="Picture 6"/>
          <p:cNvPicPr>
            <a:picLocks noChangeAspect="1"/>
          </p:cNvPicPr>
          <p:nvPr/>
        </p:nvPicPr>
        <p:blipFill>
          <a:blip r:embed="rId3"/>
          <a:stretch>
            <a:fillRect/>
          </a:stretch>
        </p:blipFill>
        <p:spPr>
          <a:xfrm>
            <a:off x="381008" y="971552"/>
            <a:ext cx="3537743" cy="3497541"/>
          </a:xfrm>
          <a:prstGeom prst="rect">
            <a:avLst/>
          </a:prstGeom>
        </p:spPr>
      </p:pic>
    </p:spTree>
    <p:extLst>
      <p:ext uri="{BB962C8B-B14F-4D97-AF65-F5344CB8AC3E}">
        <p14:creationId xmlns:p14="http://schemas.microsoft.com/office/powerpoint/2010/main" val="261305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417887" y="0"/>
            <a:ext cx="4724400" cy="514350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2688"/>
          <a:stretch/>
        </p:blipFill>
        <p:spPr>
          <a:xfrm>
            <a:off x="-16350" y="-3639"/>
            <a:ext cx="4434237" cy="5143500"/>
          </a:xfrm>
          <a:prstGeom prst="rect">
            <a:avLst/>
          </a:prstGeom>
        </p:spPr>
      </p:pic>
      <p:sp>
        <p:nvSpPr>
          <p:cNvPr id="6" name="Rectangle 5"/>
          <p:cNvSpPr/>
          <p:nvPr/>
        </p:nvSpPr>
        <p:spPr>
          <a:xfrm>
            <a:off x="4800600" y="426123"/>
            <a:ext cx="3886200" cy="4524315"/>
          </a:xfrm>
          <a:prstGeom prst="rect">
            <a:avLst/>
          </a:prstGeom>
        </p:spPr>
        <p:txBody>
          <a:bodyPr wrap="square">
            <a:spAutoFit/>
          </a:bodyPr>
          <a:lstStyle/>
          <a:p>
            <a:pPr marL="342900" indent="-342900">
              <a:spcAft>
                <a:spcPts val="1200"/>
              </a:spcAft>
              <a:buFont typeface="Wingdings" charset="2"/>
              <a:buChar char="q"/>
            </a:pPr>
            <a:r>
              <a:rPr lang="en-US" sz="1600" b="1" cap="all" dirty="0">
                <a:solidFill>
                  <a:prstClr val="white"/>
                </a:solidFill>
              </a:rPr>
              <a:t>Profitability</a:t>
            </a:r>
            <a:r>
              <a:rPr lang="en-US" sz="1200" dirty="0">
                <a:solidFill>
                  <a:prstClr val="white"/>
                </a:solidFill>
              </a:rPr>
              <a:t> </a:t>
            </a:r>
            <a:br>
              <a:rPr lang="en-US" sz="1200" dirty="0">
                <a:solidFill>
                  <a:prstClr val="white"/>
                </a:solidFill>
              </a:rPr>
            </a:br>
            <a:r>
              <a:rPr lang="en-US" sz="1400" dirty="0">
                <a:solidFill>
                  <a:prstClr val="white"/>
                </a:solidFill>
              </a:rPr>
              <a:t>Substantial retail profit &amp; BV potential with opportunities to build in depth domestically &amp; globally.</a:t>
            </a:r>
          </a:p>
          <a:p>
            <a:pPr marL="342900" indent="-342900">
              <a:spcAft>
                <a:spcPts val="1200"/>
              </a:spcAft>
              <a:buFont typeface="Wingdings" charset="2"/>
              <a:buChar char="q"/>
            </a:pPr>
            <a:r>
              <a:rPr lang="en-US" sz="1600" b="1" cap="all" dirty="0">
                <a:solidFill>
                  <a:prstClr val="white"/>
                </a:solidFill>
              </a:rPr>
              <a:t>The Product &amp; Service </a:t>
            </a:r>
            <a:r>
              <a:rPr lang="en-US" sz="1200" dirty="0">
                <a:solidFill>
                  <a:prstClr val="white"/>
                </a:solidFill>
              </a:rPr>
              <a:t/>
            </a:r>
            <a:br>
              <a:rPr lang="en-US" sz="1200" dirty="0">
                <a:solidFill>
                  <a:prstClr val="white"/>
                </a:solidFill>
              </a:rPr>
            </a:br>
            <a:r>
              <a:rPr lang="en-US" sz="1400" dirty="0">
                <a:solidFill>
                  <a:prstClr val="white"/>
                </a:solidFill>
              </a:rPr>
              <a:t>An all-inclusive, superior online marketing solution to help businesses leverage the internet &amp; market their business </a:t>
            </a:r>
          </a:p>
          <a:p>
            <a:pPr marL="342900" indent="-342900">
              <a:spcAft>
                <a:spcPts val="1200"/>
              </a:spcAft>
              <a:buFont typeface="Wingdings" charset="2"/>
              <a:buChar char="q"/>
            </a:pPr>
            <a:r>
              <a:rPr lang="en-US" sz="1600" b="1" cap="all" dirty="0">
                <a:solidFill>
                  <a:prstClr val="white"/>
                </a:solidFill>
              </a:rPr>
              <a:t>The System </a:t>
            </a:r>
            <a:r>
              <a:rPr lang="en-US" sz="1200" dirty="0">
                <a:solidFill>
                  <a:prstClr val="white"/>
                </a:solidFill>
              </a:rPr>
              <a:t/>
            </a:r>
            <a:br>
              <a:rPr lang="en-US" sz="1200" dirty="0">
                <a:solidFill>
                  <a:prstClr val="white"/>
                </a:solidFill>
              </a:rPr>
            </a:br>
            <a:r>
              <a:rPr lang="en-US" sz="1400" dirty="0">
                <a:solidFill>
                  <a:prstClr val="white"/>
                </a:solidFill>
              </a:rPr>
              <a:t>A simple sales system, supported by teams of professionals </a:t>
            </a:r>
          </a:p>
          <a:p>
            <a:pPr marL="342900" indent="-342900">
              <a:spcAft>
                <a:spcPts val="1200"/>
              </a:spcAft>
              <a:buFont typeface="Wingdings" charset="2"/>
              <a:buChar char="q"/>
            </a:pPr>
            <a:r>
              <a:rPr lang="en-US" sz="1600" b="1" cap="all" dirty="0">
                <a:solidFill>
                  <a:prstClr val="white"/>
                </a:solidFill>
              </a:rPr>
              <a:t>Support</a:t>
            </a:r>
            <a:r>
              <a:rPr lang="en-US" sz="1200" b="1" dirty="0">
                <a:solidFill>
                  <a:prstClr val="white"/>
                </a:solidFill>
              </a:rPr>
              <a:t> </a:t>
            </a:r>
            <a:r>
              <a:rPr lang="en-US" sz="1200" dirty="0">
                <a:solidFill>
                  <a:prstClr val="white"/>
                </a:solidFill>
              </a:rPr>
              <a:t/>
            </a:r>
            <a:br>
              <a:rPr lang="en-US" sz="1200" dirty="0">
                <a:solidFill>
                  <a:prstClr val="white"/>
                </a:solidFill>
              </a:rPr>
            </a:br>
            <a:r>
              <a:rPr lang="en-US" sz="1400" dirty="0">
                <a:solidFill>
                  <a:prstClr val="white"/>
                </a:solidFill>
              </a:rPr>
              <a:t>Standardized trainings, webinars, </a:t>
            </a:r>
            <a:r>
              <a:rPr lang="en-US" sz="1400" dirty="0" err="1">
                <a:solidFill>
                  <a:prstClr val="white"/>
                </a:solidFill>
              </a:rPr>
              <a:t>meetons</a:t>
            </a:r>
            <a:r>
              <a:rPr lang="en-US" sz="1400" dirty="0">
                <a:solidFill>
                  <a:prstClr val="white"/>
                </a:solidFill>
              </a:rPr>
              <a:t>, printed materials, teams of professionals</a:t>
            </a:r>
            <a:endParaRPr lang="en-US" sz="1400" dirty="0">
              <a:solidFill>
                <a:prstClr val="white"/>
              </a:solidFill>
            </a:endParaRPr>
          </a:p>
          <a:p>
            <a:pPr marL="342900" indent="-342900">
              <a:spcAft>
                <a:spcPts val="1200"/>
              </a:spcAft>
              <a:buFont typeface="Wingdings" charset="2"/>
              <a:buChar char="q"/>
            </a:pPr>
            <a:r>
              <a:rPr lang="en-US" sz="1600" b="1" cap="all" dirty="0">
                <a:solidFill>
                  <a:prstClr val="white"/>
                </a:solidFill>
              </a:rPr>
              <a:t>How to Get Started </a:t>
            </a:r>
            <a:r>
              <a:rPr lang="en-US" sz="1200" dirty="0">
                <a:solidFill>
                  <a:prstClr val="white"/>
                </a:solidFill>
              </a:rPr>
              <a:t/>
            </a:r>
            <a:br>
              <a:rPr lang="en-US" sz="1200" dirty="0">
                <a:solidFill>
                  <a:prstClr val="white"/>
                </a:solidFill>
              </a:rPr>
            </a:br>
            <a:r>
              <a:rPr lang="en-US" sz="1400" dirty="0">
                <a:solidFill>
                  <a:prstClr val="white"/>
                </a:solidFill>
              </a:rPr>
              <a:t>Fast Start Kit, Become a </a:t>
            </a:r>
            <a:r>
              <a:rPr lang="en-US" sz="1400" dirty="0" err="1">
                <a:solidFill>
                  <a:prstClr val="white"/>
                </a:solidFill>
              </a:rPr>
              <a:t>WebCenter</a:t>
            </a:r>
            <a:r>
              <a:rPr lang="en-US" sz="1400" dirty="0">
                <a:solidFill>
                  <a:prstClr val="white"/>
                </a:solidFill>
              </a:rPr>
              <a:t> Owner, Internship</a:t>
            </a:r>
          </a:p>
        </p:txBody>
      </p:sp>
      <p:sp>
        <p:nvSpPr>
          <p:cNvPr id="7" name="Rectangle 6"/>
          <p:cNvSpPr/>
          <p:nvPr/>
        </p:nvSpPr>
        <p:spPr>
          <a:xfrm>
            <a:off x="0" y="3569557"/>
            <a:ext cx="4419600" cy="830997"/>
          </a:xfrm>
          <a:prstGeom prst="rect">
            <a:avLst/>
          </a:prstGeom>
          <a:solidFill>
            <a:schemeClr val="tx1">
              <a:lumMod val="85000"/>
              <a:lumOff val="15000"/>
            </a:schemeClr>
          </a:solidFill>
        </p:spPr>
        <p:txBody>
          <a:bodyPr wrap="square">
            <a:spAutoFit/>
          </a:bodyPr>
          <a:lstStyle/>
          <a:p>
            <a:pPr algn="ctr"/>
            <a:r>
              <a:rPr lang="en-US" sz="2400" cap="all" dirty="0">
                <a:solidFill>
                  <a:prstClr val="white"/>
                </a:solidFill>
              </a:rPr>
              <a:t>Let’s go ahead and re-ask those important questions!</a:t>
            </a:r>
          </a:p>
        </p:txBody>
      </p:sp>
    </p:spTree>
    <p:extLst>
      <p:ext uri="{BB962C8B-B14F-4D97-AF65-F5344CB8AC3E}">
        <p14:creationId xmlns:p14="http://schemas.microsoft.com/office/powerpoint/2010/main" val="16632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838200" y="514354"/>
            <a:ext cx="7467600" cy="830997"/>
          </a:xfrm>
          <a:prstGeom prst="rect">
            <a:avLst/>
          </a:prstGeom>
        </p:spPr>
        <p:txBody>
          <a:bodyPr wrap="square">
            <a:spAutoFit/>
          </a:bodyPr>
          <a:lstStyle/>
          <a:p>
            <a:pPr algn="ctr"/>
            <a:r>
              <a:rPr lang="en-US" sz="2400" b="1" cap="all" dirty="0">
                <a:solidFill>
                  <a:prstClr val="white"/>
                </a:solidFill>
              </a:rPr>
              <a:t>Remember, all the knowledge in the world is useless unless You Take Action!</a:t>
            </a:r>
            <a:endParaRPr lang="en-US" sz="2400" cap="all" dirty="0">
              <a:solidFill>
                <a:prstClr val="white"/>
              </a:solidFill>
            </a:endParaRPr>
          </a:p>
        </p:txBody>
      </p:sp>
      <p:sp>
        <p:nvSpPr>
          <p:cNvPr id="5" name="Rectangle 4"/>
          <p:cNvSpPr/>
          <p:nvPr/>
        </p:nvSpPr>
        <p:spPr>
          <a:xfrm>
            <a:off x="609608" y="1809750"/>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prstClr val="black">
                    <a:lumMod val="85000"/>
                    <a:lumOff val="15000"/>
                  </a:prstClr>
                </a:solidFill>
              </a:rPr>
              <a:t>Check out </a:t>
            </a:r>
            <a:r>
              <a:rPr lang="en-US" sz="1400" b="1" cap="all" dirty="0" err="1">
                <a:solidFill>
                  <a:prstClr val="black">
                    <a:lumMod val="85000"/>
                    <a:lumOff val="15000"/>
                  </a:prstClr>
                </a:solidFill>
              </a:rPr>
              <a:t>www.mTWEBCENTERS.com</a:t>
            </a:r>
            <a:r>
              <a:rPr lang="en-US" sz="1400" b="1" cap="all" dirty="0">
                <a:solidFill>
                  <a:prstClr val="black">
                    <a:lumMod val="85000"/>
                    <a:lumOff val="15000"/>
                  </a:prstClr>
                </a:solidFill>
              </a:rPr>
              <a:t> </a:t>
            </a:r>
            <a:endParaRPr lang="en-US" sz="1400" b="1" cap="all" dirty="0">
              <a:solidFill>
                <a:prstClr val="black">
                  <a:lumMod val="85000"/>
                  <a:lumOff val="15000"/>
                </a:prstClr>
              </a:solidFill>
            </a:endParaRPr>
          </a:p>
        </p:txBody>
      </p:sp>
      <p:sp>
        <p:nvSpPr>
          <p:cNvPr id="6" name="Rectangle 5"/>
          <p:cNvSpPr/>
          <p:nvPr/>
        </p:nvSpPr>
        <p:spPr>
          <a:xfrm>
            <a:off x="3323581" y="1820181"/>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prstClr val="black">
                    <a:lumMod val="85000"/>
                    <a:lumOff val="15000"/>
                  </a:prstClr>
                </a:solidFill>
              </a:rPr>
              <a:t>Check out the Webinars</a:t>
            </a:r>
          </a:p>
        </p:txBody>
      </p:sp>
      <p:sp>
        <p:nvSpPr>
          <p:cNvPr id="7" name="Rectangle 6"/>
          <p:cNvSpPr/>
          <p:nvPr/>
        </p:nvSpPr>
        <p:spPr>
          <a:xfrm>
            <a:off x="6037553" y="1820181"/>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prstClr val="black">
                    <a:lumMod val="85000"/>
                    <a:lumOff val="15000"/>
                  </a:prstClr>
                </a:solidFill>
              </a:rPr>
              <a:t>TALK TO THE PERSON WHO INVITED YOU</a:t>
            </a:r>
            <a:endParaRPr lang="en-US" sz="1400" b="1" cap="all" dirty="0">
              <a:solidFill>
                <a:prstClr val="black">
                  <a:lumMod val="85000"/>
                  <a:lumOff val="15000"/>
                </a:prstClr>
              </a:solidFill>
            </a:endParaRPr>
          </a:p>
        </p:txBody>
      </p:sp>
      <p:sp>
        <p:nvSpPr>
          <p:cNvPr id="9" name="Rectangle 8"/>
          <p:cNvSpPr/>
          <p:nvPr/>
        </p:nvSpPr>
        <p:spPr>
          <a:xfrm>
            <a:off x="609608" y="3181080"/>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prstClr val="black">
                    <a:lumMod val="85000"/>
                    <a:lumOff val="15000"/>
                  </a:prstClr>
                </a:solidFill>
              </a:rPr>
              <a:t>Get to a </a:t>
            </a:r>
            <a:r>
              <a:rPr lang="en-US" sz="1400" b="1" cap="all" dirty="0" err="1">
                <a:solidFill>
                  <a:prstClr val="black">
                    <a:lumMod val="85000"/>
                    <a:lumOff val="15000"/>
                  </a:prstClr>
                </a:solidFill>
              </a:rPr>
              <a:t>WebCenter</a:t>
            </a:r>
            <a:r>
              <a:rPr lang="en-US" sz="1400" b="1" cap="all" dirty="0">
                <a:solidFill>
                  <a:prstClr val="black">
                    <a:lumMod val="85000"/>
                    <a:lumOff val="15000"/>
                  </a:prstClr>
                </a:solidFill>
              </a:rPr>
              <a:t> Certification Training</a:t>
            </a:r>
          </a:p>
        </p:txBody>
      </p:sp>
      <p:sp>
        <p:nvSpPr>
          <p:cNvPr id="10" name="Rectangle 9"/>
          <p:cNvSpPr/>
          <p:nvPr/>
        </p:nvSpPr>
        <p:spPr>
          <a:xfrm>
            <a:off x="3323581" y="3191511"/>
            <a:ext cx="2496855" cy="12090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prstClr val="black">
                    <a:lumMod val="85000"/>
                    <a:lumOff val="15000"/>
                  </a:prstClr>
                </a:solidFill>
              </a:rPr>
              <a:t>Become a </a:t>
            </a:r>
            <a:r>
              <a:rPr lang="en-US" sz="1400" b="1" cap="all" dirty="0" err="1">
                <a:solidFill>
                  <a:prstClr val="black">
                    <a:lumMod val="85000"/>
                    <a:lumOff val="15000"/>
                  </a:prstClr>
                </a:solidFill>
              </a:rPr>
              <a:t>WebCenter</a:t>
            </a:r>
            <a:r>
              <a:rPr lang="en-US" sz="1400" b="1" cap="all" dirty="0">
                <a:solidFill>
                  <a:prstClr val="black">
                    <a:lumMod val="85000"/>
                    <a:lumOff val="15000"/>
                  </a:prstClr>
                </a:solidFill>
              </a:rPr>
              <a:t> Owner</a:t>
            </a:r>
          </a:p>
        </p:txBody>
      </p:sp>
      <p:sp>
        <p:nvSpPr>
          <p:cNvPr id="11" name="Rectangle 10"/>
          <p:cNvSpPr/>
          <p:nvPr/>
        </p:nvSpPr>
        <p:spPr>
          <a:xfrm>
            <a:off x="6037553" y="3191511"/>
            <a:ext cx="2496855" cy="1209040"/>
          </a:xfrm>
          <a:prstGeom prst="rect">
            <a:avLst/>
          </a:prstGeom>
          <a:solidFill>
            <a:srgbClr val="DA8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lumMod val="85000"/>
                    <a:lumOff val="15000"/>
                  </a:prstClr>
                </a:solidFill>
              </a:rPr>
              <a:t>START YOUR JOURNEY FOR SUCCESS!</a:t>
            </a:r>
            <a:endParaRPr lang="en-US" sz="1400" b="1" dirty="0">
              <a:solidFill>
                <a:prstClr val="black">
                  <a:lumMod val="85000"/>
                  <a:lumOff val="15000"/>
                </a:prstClr>
              </a:solidFill>
            </a:endParaRPr>
          </a:p>
        </p:txBody>
      </p:sp>
    </p:spTree>
    <p:extLst>
      <p:ext uri="{BB962C8B-B14F-4D97-AF65-F5344CB8AC3E}">
        <p14:creationId xmlns:p14="http://schemas.microsoft.com/office/powerpoint/2010/main" val="33843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8" y="2845614"/>
            <a:ext cx="2276475" cy="739368"/>
          </a:xfrm>
          <a:prstGeom prst="rect">
            <a:avLst/>
          </a:prstGeom>
        </p:spPr>
      </p:pic>
      <p:cxnSp>
        <p:nvCxnSpPr>
          <p:cNvPr id="8" name="Straight Connector 7"/>
          <p:cNvCxnSpPr/>
          <p:nvPr/>
        </p:nvCxnSpPr>
        <p:spPr>
          <a:xfrm>
            <a:off x="762000" y="2876550"/>
            <a:ext cx="7620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00" y="1276350"/>
            <a:ext cx="807720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rgbClr val="00B0F0"/>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64766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4945312"/>
              </p:ext>
            </p:extLst>
          </p:nvPr>
        </p:nvGraphicFramePr>
        <p:xfrm>
          <a:off x="0" y="895352"/>
          <a:ext cx="9144000" cy="4299507"/>
        </p:xfrm>
        <a:graphic>
          <a:graphicData uri="http://schemas.openxmlformats.org/drawingml/2006/table">
            <a:tbl>
              <a:tblPr firstRow="1" bandRow="1">
                <a:tableStyleId>{5C22544A-7EE6-4342-B048-85BDC9FD1C3A}</a:tableStyleId>
              </a:tblPr>
              <a:tblGrid>
                <a:gridCol w="4572000"/>
                <a:gridCol w="4572000"/>
              </a:tblGrid>
              <a:tr h="2326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u="none" cap="all" baseline="0" dirty="0" smtClean="0">
                        <a:solidFill>
                          <a:srgbClr val="171717"/>
                        </a:solidFill>
                      </a:endParaRPr>
                    </a:p>
                  </a:txBody>
                  <a:tcPr>
                    <a:blipFill dpi="0" rotWithShape="1">
                      <a:blip r:embed="rId3"/>
                      <a:srcRect/>
                      <a:stretch>
                        <a:fillRect t="-20000" b="-3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u="none" cap="all" baseline="0" dirty="0" smtClean="0">
                        <a:solidFill>
                          <a:srgbClr val="171717"/>
                        </a:solidFill>
                      </a:endParaRPr>
                    </a:p>
                  </a:txBody>
                  <a:tcPr>
                    <a:blipFill dpi="0" rotWithShape="1">
                      <a:blip r:embed="rId4">
                        <a:extLst>
                          <a:ext uri="{28A0092B-C50C-407E-A947-70E740481C1C}">
                            <a14:useLocalDpi xmlns:a14="http://schemas.microsoft.com/office/drawing/2010/main" val="0"/>
                          </a:ext>
                        </a:extLst>
                      </a:blip>
                      <a:srcRect/>
                      <a:stretch>
                        <a:fillRect b="-30000"/>
                      </a:stretch>
                    </a:blipFill>
                  </a:tcPr>
                </a:tc>
              </a:tr>
              <a:tr h="424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rPr>
                        <a:t>Pay for your travel expenses for the year </a:t>
                      </a:r>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71717"/>
                          </a:solidFill>
                        </a:rPr>
                        <a:t>Family Vacation</a:t>
                      </a:r>
                    </a:p>
                  </a:txBody>
                  <a:tcPr>
                    <a:solidFill>
                      <a:schemeClr val="tx2">
                        <a:lumMod val="20000"/>
                        <a:lumOff val="80000"/>
                      </a:schemeClr>
                    </a:solidFill>
                  </a:tcPr>
                </a:tc>
              </a:tr>
              <a:tr h="3930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rPr>
                        <a:t>Put your business in the black</a:t>
                      </a:r>
                    </a:p>
                  </a:txBody>
                  <a:tcPr>
                    <a:solidFill>
                      <a:schemeClr val="accent3">
                        <a:lumMod val="40000"/>
                        <a:lumOff val="60000"/>
                      </a:schemeClr>
                    </a:solidFill>
                  </a:tcPr>
                </a:tc>
                <a:tc>
                  <a:txBody>
                    <a:bodyPr/>
                    <a:lstStyle/>
                    <a:p>
                      <a:pPr algn="ctr">
                        <a:buClrTx/>
                        <a:buFont typeface="Arial"/>
                        <a:buNone/>
                      </a:pPr>
                      <a:r>
                        <a:rPr lang="en-US" sz="1800" dirty="0" smtClean="0">
                          <a:solidFill>
                            <a:srgbClr val="171717"/>
                          </a:solidFill>
                        </a:rPr>
                        <a:t>Pay off credit cards</a:t>
                      </a:r>
                    </a:p>
                  </a:txBody>
                  <a:tcPr>
                    <a:solidFill>
                      <a:schemeClr val="accent1">
                        <a:lumMod val="60000"/>
                        <a:lumOff val="40000"/>
                      </a:schemeClr>
                    </a:solidFill>
                  </a:tcPr>
                </a:tc>
              </a:tr>
              <a:tr h="393004">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rPr>
                        <a:t>Help a prospect earn the money to get started</a:t>
                      </a:r>
                    </a:p>
                    <a:p>
                      <a:pPr algn="ctr"/>
                      <a:endParaRPr lang="en-US" sz="1800" dirty="0"/>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71717"/>
                          </a:solidFill>
                        </a:rPr>
                        <a:t>Holiday Shopping</a:t>
                      </a:r>
                    </a:p>
                  </a:txBody>
                  <a:tcPr>
                    <a:solidFill>
                      <a:schemeClr val="tx2">
                        <a:lumMod val="20000"/>
                        <a:lumOff val="80000"/>
                      </a:schemeClr>
                    </a:solidFill>
                  </a:tcPr>
                </a:tc>
              </a:tr>
              <a:tr h="314404">
                <a:tc vMerge="1">
                  <a:txBody>
                    <a:bodyPr/>
                    <a:lstStyle/>
                    <a:p>
                      <a:pPr algn="ctr"/>
                      <a:endParaRPr lang="en-US" dirty="0"/>
                    </a:p>
                  </a:txBody>
                  <a:tcPr/>
                </a:tc>
                <a:tc>
                  <a:txBody>
                    <a:bodyPr/>
                    <a:lstStyle/>
                    <a:p>
                      <a:pPr algn="ctr">
                        <a:buClrTx/>
                        <a:buFont typeface="Arial"/>
                        <a:buNone/>
                      </a:pPr>
                      <a:r>
                        <a:rPr lang="en-US" sz="1800" dirty="0" smtClean="0">
                          <a:solidFill>
                            <a:srgbClr val="171717"/>
                          </a:solidFill>
                        </a:rPr>
                        <a:t>Extracurricular Activities</a:t>
                      </a:r>
                    </a:p>
                  </a:txBody>
                  <a:tcPr>
                    <a:solidFill>
                      <a:schemeClr val="accent1">
                        <a:lumMod val="60000"/>
                        <a:lumOff val="40000"/>
                      </a:schemeClr>
                    </a:solidFill>
                  </a:tcPr>
                </a:tc>
              </a:tr>
              <a:tr h="396707">
                <a:tc vMerge="1">
                  <a:txBody>
                    <a:bodyPr/>
                    <a:lstStyle/>
                    <a:p>
                      <a:pPr algn="ctr"/>
                      <a:endParaRPr lang="en-US" dirty="0"/>
                    </a:p>
                  </a:txBody>
                  <a:tcPr/>
                </a:tc>
                <a:tc>
                  <a:txBody>
                    <a:bodyPr/>
                    <a:lstStyle/>
                    <a:p>
                      <a:pPr algn="ctr">
                        <a:buClrTx/>
                        <a:buFont typeface="Arial"/>
                        <a:buNone/>
                      </a:pPr>
                      <a:r>
                        <a:rPr lang="en-US" sz="1800" dirty="0" smtClean="0">
                          <a:solidFill>
                            <a:srgbClr val="171717"/>
                          </a:solidFill>
                        </a:rPr>
                        <a:t>Buy a new toy</a:t>
                      </a:r>
                      <a:endParaRPr lang="en-US" sz="1800" dirty="0">
                        <a:solidFill>
                          <a:srgbClr val="171717"/>
                        </a:solidFill>
                      </a:endParaRPr>
                    </a:p>
                  </a:txBody>
                  <a:tcPr>
                    <a:solidFill>
                      <a:schemeClr val="tx2">
                        <a:lumMod val="20000"/>
                        <a:lumOff val="80000"/>
                      </a:schemeClr>
                    </a:solidFill>
                  </a:tcPr>
                </a:tc>
              </a:tr>
            </a:tbl>
          </a:graphicData>
        </a:graphic>
      </p:graphicFrame>
      <p:sp>
        <p:nvSpPr>
          <p:cNvPr id="5" name="Rectangle 4"/>
          <p:cNvSpPr/>
          <p:nvPr/>
        </p:nvSpPr>
        <p:spPr>
          <a:xfrm>
            <a:off x="4607177" y="2495554"/>
            <a:ext cx="4648199" cy="461665"/>
          </a:xfrm>
          <a:prstGeom prst="rect">
            <a:avLst/>
          </a:prstGeom>
          <a:solidFill>
            <a:srgbClr val="0070C0"/>
          </a:solidFill>
        </p:spPr>
        <p:txBody>
          <a:bodyPr wrap="square">
            <a:spAutoFit/>
          </a:bodyPr>
          <a:lstStyle/>
          <a:p>
            <a:pPr algn="ctr">
              <a:defRPr/>
            </a:pPr>
            <a:r>
              <a:rPr lang="en-US" sz="2400" b="1" cap="all" dirty="0">
                <a:solidFill>
                  <a:prstClr val="white"/>
                </a:solidFill>
              </a:rPr>
              <a:t>Family / Personal Goals</a:t>
            </a:r>
          </a:p>
        </p:txBody>
      </p:sp>
      <p:sp>
        <p:nvSpPr>
          <p:cNvPr id="6" name="Rectangle 5"/>
          <p:cNvSpPr/>
          <p:nvPr/>
        </p:nvSpPr>
        <p:spPr>
          <a:xfrm>
            <a:off x="-76200" y="2495554"/>
            <a:ext cx="4683369" cy="461665"/>
          </a:xfrm>
          <a:prstGeom prst="rect">
            <a:avLst/>
          </a:prstGeom>
          <a:solidFill>
            <a:srgbClr val="92D050"/>
          </a:solidFill>
        </p:spPr>
        <p:txBody>
          <a:bodyPr wrap="square">
            <a:spAutoFit/>
          </a:bodyPr>
          <a:lstStyle/>
          <a:p>
            <a:pPr algn="ctr">
              <a:defRPr/>
            </a:pPr>
            <a:r>
              <a:rPr lang="en-US" sz="2400" b="1" cap="all" dirty="0">
                <a:solidFill>
                  <a:srgbClr val="171717"/>
                </a:solidFill>
              </a:rPr>
              <a:t>Business Goals</a:t>
            </a:r>
          </a:p>
        </p:txBody>
      </p:sp>
      <p:sp>
        <p:nvSpPr>
          <p:cNvPr id="2" name="Rectangle 1"/>
          <p:cNvSpPr/>
          <p:nvPr/>
        </p:nvSpPr>
        <p:spPr>
          <a:xfrm>
            <a:off x="1219200" y="285750"/>
            <a:ext cx="6705600" cy="369332"/>
          </a:xfrm>
          <a:prstGeom prst="rect">
            <a:avLst/>
          </a:prstGeom>
        </p:spPr>
        <p:txBody>
          <a:bodyPr wrap="square">
            <a:spAutoFit/>
          </a:bodyPr>
          <a:lstStyle/>
          <a:p>
            <a:pPr algn="ctr"/>
            <a:r>
              <a:rPr lang="en-US" b="1" cap="all" dirty="0">
                <a:solidFill>
                  <a:prstClr val="white"/>
                </a:solidFill>
              </a:rPr>
              <a:t>Think about the different fixed-cost goals you have:</a:t>
            </a:r>
          </a:p>
        </p:txBody>
      </p:sp>
    </p:spTree>
    <p:extLst>
      <p:ext uri="{BB962C8B-B14F-4D97-AF65-F5344CB8AC3E}">
        <p14:creationId xmlns:p14="http://schemas.microsoft.com/office/powerpoint/2010/main" val="4298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2501" y="241949"/>
            <a:ext cx="5495758" cy="4704367"/>
          </a:xfrm>
          <a:prstGeom prst="rect">
            <a:avLst/>
          </a:prstGeom>
        </p:spPr>
      </p:pic>
      <p:grpSp>
        <p:nvGrpSpPr>
          <p:cNvPr id="5" name="Group 4"/>
          <p:cNvGrpSpPr/>
          <p:nvPr/>
        </p:nvGrpSpPr>
        <p:grpSpPr>
          <a:xfrm flipH="1">
            <a:off x="-5375" y="1175004"/>
            <a:ext cx="3688106" cy="917448"/>
            <a:chOff x="6400800" y="961292"/>
            <a:chExt cx="4195353" cy="609600"/>
          </a:xfrm>
          <a:solidFill>
            <a:srgbClr val="0070C0"/>
          </a:solidFill>
          <a:effectLst/>
        </p:grpSpPr>
        <p:sp>
          <p:nvSpPr>
            <p:cNvPr id="6" name="Rectangle 5"/>
            <p:cNvSpPr/>
            <p:nvPr/>
          </p:nvSpPr>
          <p:spPr>
            <a:xfrm>
              <a:off x="6705597" y="961292"/>
              <a:ext cx="389055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a:r>
                <a:rPr lang="en-US" sz="2000" dirty="0">
                  <a:solidFill>
                    <a:prstClr val="white"/>
                  </a:solidFill>
                </a:rPr>
                <a:t>The average website sale is </a:t>
              </a:r>
              <a:r>
                <a:rPr lang="en-US" sz="2000" dirty="0">
                  <a:solidFill>
                    <a:prstClr val="white"/>
                  </a:solidFill>
                </a:rPr>
                <a:t>NT $41,600</a:t>
              </a:r>
              <a:endParaRPr lang="en-US" sz="2000" cap="all" dirty="0">
                <a:solidFill>
                  <a:prstClr val="white"/>
                </a:solidFill>
              </a:endParaRPr>
            </a:p>
          </p:txBody>
        </p:sp>
        <p:sp>
          <p:nvSpPr>
            <p:cNvPr id="7" name="Right Triangle 6"/>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cap="all">
                <a:solidFill>
                  <a:prstClr val="white"/>
                </a:solidFill>
              </a:endParaRPr>
            </a:p>
          </p:txBody>
        </p:sp>
      </p:grpSp>
      <p:grpSp>
        <p:nvGrpSpPr>
          <p:cNvPr id="8" name="Group 7"/>
          <p:cNvGrpSpPr/>
          <p:nvPr/>
        </p:nvGrpSpPr>
        <p:grpSpPr>
          <a:xfrm flipH="1">
            <a:off x="-5380" y="2260854"/>
            <a:ext cx="4023043" cy="917448"/>
            <a:chOff x="6400800" y="961292"/>
            <a:chExt cx="4018265" cy="609600"/>
          </a:xfrm>
          <a:solidFill>
            <a:schemeClr val="tx1">
              <a:lumMod val="75000"/>
              <a:lumOff val="25000"/>
            </a:schemeClr>
          </a:solidFill>
          <a:effectLst/>
        </p:grpSpPr>
        <p:sp>
          <p:nvSpPr>
            <p:cNvPr id="9" name="Rectangle 8"/>
            <p:cNvSpPr/>
            <p:nvPr/>
          </p:nvSpPr>
          <p:spPr>
            <a:xfrm>
              <a:off x="6705603" y="961292"/>
              <a:ext cx="3713462"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That generates about </a:t>
              </a:r>
              <a:endParaRPr lang="en-US" sz="2000" dirty="0">
                <a:solidFill>
                  <a:prstClr val="white"/>
                </a:solidFill>
              </a:endParaRPr>
            </a:p>
            <a:p>
              <a:pPr algn="ctr"/>
              <a:r>
                <a:rPr lang="en-US" sz="2000" dirty="0">
                  <a:solidFill>
                    <a:prstClr val="white"/>
                  </a:solidFill>
                </a:rPr>
                <a:t>NT $32,000 </a:t>
              </a:r>
              <a:r>
                <a:rPr lang="en-US" sz="2000" dirty="0">
                  <a:solidFill>
                    <a:prstClr val="white"/>
                  </a:solidFill>
                </a:rPr>
                <a:t>retail profit!</a:t>
              </a:r>
              <a:endParaRPr lang="en-US" sz="2000" cap="all" dirty="0">
                <a:solidFill>
                  <a:prstClr val="white"/>
                </a:solidFill>
              </a:endParaRPr>
            </a:p>
          </p:txBody>
        </p:sp>
        <p:sp>
          <p:nvSpPr>
            <p:cNvPr id="10" name="Right Triangle 9"/>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cap="all">
                <a:solidFill>
                  <a:prstClr val="white"/>
                </a:solidFill>
              </a:endParaRPr>
            </a:p>
          </p:txBody>
        </p:sp>
      </p:grpSp>
      <p:grpSp>
        <p:nvGrpSpPr>
          <p:cNvPr id="11" name="Group 10"/>
          <p:cNvGrpSpPr/>
          <p:nvPr/>
        </p:nvGrpSpPr>
        <p:grpSpPr>
          <a:xfrm flipH="1">
            <a:off x="-5377" y="3330701"/>
            <a:ext cx="4424975" cy="1615615"/>
            <a:chOff x="6400800" y="961292"/>
            <a:chExt cx="3855503" cy="609600"/>
          </a:xfrm>
          <a:solidFill>
            <a:srgbClr val="0070C0"/>
          </a:solidFill>
          <a:effectLst/>
        </p:grpSpPr>
        <p:sp>
          <p:nvSpPr>
            <p:cNvPr id="12" name="Rectangle 11"/>
            <p:cNvSpPr/>
            <p:nvPr/>
          </p:nvSpPr>
          <p:spPr>
            <a:xfrm>
              <a:off x="6705609" y="961292"/>
              <a:ext cx="3550694"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0513"/>
              <a:r>
                <a:rPr lang="en-US" sz="2000" dirty="0">
                  <a:solidFill>
                    <a:prstClr val="white"/>
                  </a:solidFill>
                </a:rPr>
                <a:t>Take your goals, break them down into </a:t>
              </a:r>
              <a:r>
                <a:rPr lang="en-US" sz="2000" dirty="0">
                  <a:solidFill>
                    <a:prstClr val="white"/>
                  </a:solidFill>
                </a:rPr>
                <a:t>NT $32,000 </a:t>
              </a:r>
              <a:r>
                <a:rPr lang="en-US" sz="2000" dirty="0">
                  <a:solidFill>
                    <a:prstClr val="white"/>
                  </a:solidFill>
                </a:rPr>
                <a:t>increments to get an estimate of how many website sales you’d need to make to achieve those goals</a:t>
              </a:r>
            </a:p>
          </p:txBody>
        </p:sp>
        <p:sp>
          <p:nvSpPr>
            <p:cNvPr id="13" name="Right Triangle 12"/>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cap="all">
                <a:solidFill>
                  <a:prstClr val="white"/>
                </a:solidFill>
              </a:endParaRPr>
            </a:p>
          </p:txBody>
        </p:sp>
      </p:grpSp>
    </p:spTree>
    <p:extLst>
      <p:ext uri="{BB962C8B-B14F-4D97-AF65-F5344CB8AC3E}">
        <p14:creationId xmlns:p14="http://schemas.microsoft.com/office/powerpoint/2010/main" val="32069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245" t="168" r="504"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chemeClr val="accent5">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dirty="0">
                  <a:solidFill>
                    <a:prstClr val="white"/>
                  </a:solidFill>
                </a:rPr>
                <a:t>Each active client </a:t>
              </a:r>
            </a:p>
            <a:p>
              <a:pPr algn="ctr"/>
              <a:r>
                <a:rPr lang="en-US" b="1" cap="all" dirty="0">
                  <a:solidFill>
                    <a:prstClr val="white"/>
                  </a:solidFill>
                </a:rPr>
                <a:t>generates </a:t>
              </a:r>
            </a:p>
            <a:p>
              <a:pPr algn="ctr"/>
              <a:r>
                <a:rPr lang="en-US" b="1" cap="all" dirty="0">
                  <a:solidFill>
                    <a:prstClr val="white"/>
                  </a:solidFill>
                </a:rPr>
                <a:t>30 BV / Month</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5004" t="926" r="25004" b="-1484"/>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dirty="0">
                  <a:solidFill>
                    <a:prstClr val="white"/>
                  </a:solidFill>
                </a:rPr>
                <a:t>Each website sold </a:t>
              </a:r>
            </a:p>
            <a:p>
              <a:pPr algn="ctr"/>
              <a:r>
                <a:rPr lang="en-US" b="1" cap="all" dirty="0">
                  <a:solidFill>
                    <a:prstClr val="white"/>
                  </a:solidFill>
                </a:rPr>
                <a:t>generates 230 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dirty="0">
                  <a:solidFill>
                    <a:prstClr val="white"/>
                  </a:solidFill>
                </a:rPr>
                <a:t>Now you can earn </a:t>
              </a:r>
            </a:p>
            <a:p>
              <a:pPr algn="ctr"/>
              <a:r>
                <a:rPr lang="en-US" b="1" cap="all" dirty="0">
                  <a:solidFill>
                    <a:prstClr val="white"/>
                  </a:solidFill>
                </a:rPr>
                <a:t>additional BV on </a:t>
              </a:r>
            </a:p>
            <a:p>
              <a:pPr algn="ctr"/>
              <a:r>
                <a:rPr lang="en-US" b="1" cap="all" dirty="0">
                  <a:solidFill>
                    <a:prstClr val="white"/>
                  </a:solidFill>
                </a:rPr>
                <a:t>Design!</a:t>
              </a: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48503" t="5679" r="12223" b="20617"/>
            <a:stretch/>
          </p:blipFill>
          <p:spPr>
            <a:xfrm>
              <a:off x="6083300" y="0"/>
              <a:ext cx="3060700" cy="3790950"/>
            </a:xfrm>
            <a:prstGeom prst="rect">
              <a:avLst/>
            </a:prstGeom>
          </p:spPr>
        </p:pic>
      </p:grpSp>
    </p:spTree>
    <p:extLst>
      <p:ext uri="{BB962C8B-B14F-4D97-AF65-F5344CB8AC3E}">
        <p14:creationId xmlns:p14="http://schemas.microsoft.com/office/powerpoint/2010/main" val="155038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733800" cy="514350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3733800" y="0"/>
            <a:ext cx="5410200" cy="514350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33685" y="181476"/>
            <a:ext cx="3493168" cy="4508927"/>
          </a:xfrm>
          <a:prstGeom prst="rect">
            <a:avLst/>
          </a:prstGeom>
        </p:spPr>
        <p:txBody>
          <a:bodyPr wrap="square">
            <a:spAutoFit/>
          </a:bodyPr>
          <a:lstStyle/>
          <a:p>
            <a:pPr marL="285750" indent="-285750">
              <a:spcAft>
                <a:spcPts val="1800"/>
              </a:spcAft>
              <a:buFont typeface="Arial"/>
              <a:buChar char="•"/>
            </a:pPr>
            <a:r>
              <a:rPr lang="en-US" b="1" dirty="0">
                <a:solidFill>
                  <a:prstClr val="white"/>
                </a:solidFill>
              </a:rPr>
              <a:t>The WebCenter Program is an excellent way to grow your entire business.  </a:t>
            </a:r>
            <a:endParaRPr lang="en-US" b="1" dirty="0">
              <a:solidFill>
                <a:prstClr val="white"/>
              </a:solidFill>
            </a:endParaRPr>
          </a:p>
          <a:p>
            <a:pPr marL="285750" indent="-285750">
              <a:spcAft>
                <a:spcPts val="1800"/>
              </a:spcAft>
              <a:buFont typeface="Arial"/>
              <a:buChar char="•"/>
            </a:pPr>
            <a:r>
              <a:rPr lang="en-US" b="1" dirty="0">
                <a:solidFill>
                  <a:prstClr val="white"/>
                </a:solidFill>
              </a:rPr>
              <a:t>It’s </a:t>
            </a:r>
            <a:r>
              <a:rPr lang="en-US" b="1" dirty="0">
                <a:solidFill>
                  <a:prstClr val="white"/>
                </a:solidFill>
              </a:rPr>
              <a:t>not just about sales, there are a number of ways you can expand your business to be more profitable in the long term</a:t>
            </a:r>
            <a:r>
              <a:rPr lang="en-US" b="1" dirty="0">
                <a:solidFill>
                  <a:prstClr val="white"/>
                </a:solidFill>
              </a:rPr>
              <a:t>.</a:t>
            </a:r>
            <a:endParaRPr lang="en-US" b="1" dirty="0">
              <a:solidFill>
                <a:prstClr val="white"/>
              </a:solidFill>
            </a:endParaRPr>
          </a:p>
          <a:p>
            <a:pPr marL="285750" indent="-285750">
              <a:spcAft>
                <a:spcPts val="600"/>
              </a:spcAft>
              <a:buFont typeface="Arial"/>
              <a:buChar char="•"/>
            </a:pPr>
            <a:r>
              <a:rPr lang="en-US" b="1" dirty="0">
                <a:solidFill>
                  <a:prstClr val="white"/>
                </a:solidFill>
              </a:rPr>
              <a:t>In this industry, it’s not just about you and what you can do.  </a:t>
            </a:r>
            <a:endParaRPr lang="en-US" b="1" dirty="0">
              <a:solidFill>
                <a:prstClr val="white"/>
              </a:solidFill>
            </a:endParaRPr>
          </a:p>
          <a:p>
            <a:pPr marL="285750" indent="-285750">
              <a:spcAft>
                <a:spcPts val="600"/>
              </a:spcAft>
              <a:buFont typeface="Arial"/>
              <a:buChar char="•"/>
            </a:pPr>
            <a:r>
              <a:rPr lang="en-US" b="1" dirty="0">
                <a:solidFill>
                  <a:prstClr val="white"/>
                </a:solidFill>
              </a:rPr>
              <a:t>A </a:t>
            </a:r>
            <a:r>
              <a:rPr lang="en-US" b="1" dirty="0">
                <a:solidFill>
                  <a:prstClr val="white"/>
                </a:solidFill>
              </a:rPr>
              <a:t>major goal is to duplicate the system and expand your business and network.</a:t>
            </a:r>
          </a:p>
        </p:txBody>
      </p:sp>
      <p:sp>
        <p:nvSpPr>
          <p:cNvPr id="7" name="Rectangle 6"/>
          <p:cNvSpPr/>
          <p:nvPr/>
        </p:nvSpPr>
        <p:spPr>
          <a:xfrm>
            <a:off x="4038600" y="181476"/>
            <a:ext cx="4876800" cy="1477328"/>
          </a:xfrm>
          <a:prstGeom prst="rect">
            <a:avLst/>
          </a:prstGeom>
        </p:spPr>
        <p:txBody>
          <a:bodyPr wrap="square">
            <a:spAutoFit/>
          </a:bodyPr>
          <a:lstStyle/>
          <a:p>
            <a:pPr algn="ctr">
              <a:spcAft>
                <a:spcPts val="600"/>
              </a:spcAft>
            </a:pPr>
            <a:r>
              <a:rPr lang="en-US" b="1" cap="all" dirty="0">
                <a:solidFill>
                  <a:prstClr val="white"/>
                </a:solidFill>
              </a:rPr>
              <a:t>We will cover more on the system for duplication in a bit, but let’s first talk about the different ways you can </a:t>
            </a:r>
            <a:r>
              <a:rPr lang="en-US" b="1" cap="all" dirty="0">
                <a:solidFill>
                  <a:prstClr val="white"/>
                </a:solidFill>
              </a:rPr>
              <a:t/>
            </a:r>
            <a:br>
              <a:rPr lang="en-US" b="1" cap="all" dirty="0">
                <a:solidFill>
                  <a:prstClr val="white"/>
                </a:solidFill>
              </a:rPr>
            </a:br>
            <a:r>
              <a:rPr lang="en-US" b="1" cap="all" dirty="0">
                <a:solidFill>
                  <a:prstClr val="white"/>
                </a:solidFill>
              </a:rPr>
              <a:t>expand </a:t>
            </a:r>
            <a:r>
              <a:rPr lang="en-US" b="1" cap="all" dirty="0">
                <a:solidFill>
                  <a:prstClr val="white"/>
                </a:solidFill>
              </a:rPr>
              <a:t>your UnFranchise with the </a:t>
            </a:r>
            <a:r>
              <a:rPr lang="en-US" b="1" cap="all" dirty="0">
                <a:solidFill>
                  <a:prstClr val="white"/>
                </a:solidFill>
              </a:rPr>
              <a:t/>
            </a:r>
            <a:br>
              <a:rPr lang="en-US" b="1" cap="all" dirty="0">
                <a:solidFill>
                  <a:prstClr val="white"/>
                </a:solidFill>
              </a:rPr>
            </a:br>
            <a:r>
              <a:rPr lang="en-US" b="1" cap="all" dirty="0">
                <a:solidFill>
                  <a:prstClr val="white"/>
                </a:solidFill>
              </a:rPr>
              <a:t>WebCenter </a:t>
            </a:r>
            <a:r>
              <a:rPr lang="en-US" b="1" cap="all" dirty="0">
                <a:solidFill>
                  <a:prstClr val="white"/>
                </a:solidFill>
              </a:rPr>
              <a:t>Program</a:t>
            </a:r>
          </a:p>
        </p:txBody>
      </p:sp>
      <p:sp>
        <p:nvSpPr>
          <p:cNvPr id="11" name="Rectangle 10"/>
          <p:cNvSpPr/>
          <p:nvPr/>
        </p:nvSpPr>
        <p:spPr>
          <a:xfrm>
            <a:off x="4191000" y="1885952"/>
            <a:ext cx="4495800" cy="7550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000" b="1" cap="all" dirty="0">
                <a:solidFill>
                  <a:prstClr val="black">
                    <a:lumMod val="85000"/>
                    <a:lumOff val="15000"/>
                  </a:prstClr>
                </a:solidFill>
              </a:rPr>
              <a:t>Internship Program</a:t>
            </a:r>
          </a:p>
        </p:txBody>
      </p:sp>
      <p:sp>
        <p:nvSpPr>
          <p:cNvPr id="12" name="Rectangle 11"/>
          <p:cNvSpPr/>
          <p:nvPr/>
        </p:nvSpPr>
        <p:spPr>
          <a:xfrm>
            <a:off x="4191000" y="2814676"/>
            <a:ext cx="4495800" cy="7550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000" b="1" cap="all" dirty="0">
                <a:solidFill>
                  <a:prstClr val="black">
                    <a:lumMod val="85000"/>
                    <a:lumOff val="15000"/>
                  </a:prstClr>
                </a:solidFill>
              </a:rPr>
              <a:t>Building Share of Customer</a:t>
            </a:r>
          </a:p>
        </p:txBody>
      </p:sp>
      <p:sp>
        <p:nvSpPr>
          <p:cNvPr id="13" name="Rectangle 12"/>
          <p:cNvSpPr/>
          <p:nvPr/>
        </p:nvSpPr>
        <p:spPr>
          <a:xfrm>
            <a:off x="4191000" y="3773561"/>
            <a:ext cx="4495800" cy="7550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dirty="0">
                <a:solidFill>
                  <a:prstClr val="black">
                    <a:lumMod val="85000"/>
                    <a:lumOff val="15000"/>
                  </a:prstClr>
                </a:solidFill>
              </a:rPr>
              <a:t>EMP</a:t>
            </a:r>
            <a:endParaRPr lang="en-US" sz="2000" cap="all" dirty="0">
              <a:solidFill>
                <a:prstClr val="black">
                  <a:lumMod val="85000"/>
                  <a:lumOff val="15000"/>
                </a:prstClr>
              </a:solidFill>
            </a:endParaRPr>
          </a:p>
        </p:txBody>
      </p:sp>
    </p:spTree>
    <p:extLst>
      <p:ext uri="{BB962C8B-B14F-4D97-AF65-F5344CB8AC3E}">
        <p14:creationId xmlns:p14="http://schemas.microsoft.com/office/powerpoint/2010/main" val="278558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3624</Words>
  <Application>Microsoft Office PowerPoint</Application>
  <PresentationFormat>On-screen Show (16:9)</PresentationFormat>
  <Paragraphs>536</Paragraphs>
  <Slides>54</Slides>
  <Notes>49</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Monie Chan</dc:creator>
  <cp:lastModifiedBy>Monie Chan</cp:lastModifiedBy>
  <cp:revision>1</cp:revision>
  <dcterms:created xsi:type="dcterms:W3CDTF">2014-12-04T02:42:11Z</dcterms:created>
  <dcterms:modified xsi:type="dcterms:W3CDTF">2014-12-04T02:42:29Z</dcterms:modified>
</cp:coreProperties>
</file>